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2" r:id="rId2"/>
    <p:sldId id="284" r:id="rId3"/>
    <p:sldId id="286" r:id="rId4"/>
    <p:sldId id="266" r:id="rId5"/>
    <p:sldId id="258" r:id="rId6"/>
    <p:sldId id="263" r:id="rId7"/>
    <p:sldId id="264" r:id="rId8"/>
    <p:sldId id="268" r:id="rId9"/>
    <p:sldId id="269" r:id="rId10"/>
    <p:sldId id="270" r:id="rId11"/>
    <p:sldId id="272" r:id="rId12"/>
    <p:sldId id="273" r:id="rId13"/>
    <p:sldId id="274" r:id="rId14"/>
    <p:sldId id="279" r:id="rId15"/>
    <p:sldId id="285" r:id="rId16"/>
    <p:sldId id="280" r:id="rId17"/>
    <p:sldId id="281" r:id="rId18"/>
    <p:sldId id="282" r:id="rId19"/>
    <p:sldId id="283" r:id="rId20"/>
    <p:sldId id="267" r:id="rId21"/>
    <p:sldId id="276" r:id="rId22"/>
    <p:sldId id="277" r:id="rId23"/>
    <p:sldId id="278" r:id="rId24"/>
    <p:sldId id="265" r:id="rId25"/>
    <p:sldId id="287"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94660"/>
  </p:normalViewPr>
  <p:slideViewPr>
    <p:cSldViewPr>
      <p:cViewPr varScale="1">
        <p:scale>
          <a:sx n="74" d="100"/>
          <a:sy n="74" d="100"/>
        </p:scale>
        <p:origin x="1134"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11F6C-1E1E-45BC-A8CF-36227C901D99}" type="datetimeFigureOut">
              <a:rPr lang="en-GB" smtClean="0"/>
              <a:pPr/>
              <a:t>13/08/2017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735725-9817-4F8B-81FD-7BE849642E31}" type="slidenum">
              <a:rPr lang="en-GB" smtClean="0"/>
              <a:pPr/>
              <a:t>‹#›</a:t>
            </a:fld>
            <a:endParaRPr lang="en-GB"/>
          </a:p>
        </p:txBody>
      </p:sp>
    </p:spTree>
    <p:extLst>
      <p:ext uri="{BB962C8B-B14F-4D97-AF65-F5344CB8AC3E}">
        <p14:creationId xmlns:p14="http://schemas.microsoft.com/office/powerpoint/2010/main" val="4252609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1B3CC7-A07F-41D7-AB26-18EF32552E31}" type="slidenum">
              <a:rPr lang="en-US"/>
              <a:pPr/>
              <a:t>21</a:t>
            </a:fld>
            <a:endParaRPr lang="en-US"/>
          </a:p>
        </p:txBody>
      </p:sp>
      <p:sp>
        <p:nvSpPr>
          <p:cNvPr id="3891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9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p>
        </p:txBody>
      </p:sp>
    </p:spTree>
    <p:extLst>
      <p:ext uri="{BB962C8B-B14F-4D97-AF65-F5344CB8AC3E}">
        <p14:creationId xmlns:p14="http://schemas.microsoft.com/office/powerpoint/2010/main" val="1924205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ADECEB-D232-4403-817F-49FEFB9EBB08}" type="slidenum">
              <a:rPr lang="en-US"/>
              <a:pPr/>
              <a:t>22</a:t>
            </a:fld>
            <a:endParaRPr lang="en-US"/>
          </a:p>
        </p:txBody>
      </p:sp>
      <p:sp>
        <p:nvSpPr>
          <p:cNvPr id="409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p>
        </p:txBody>
      </p:sp>
    </p:spTree>
    <p:extLst>
      <p:ext uri="{BB962C8B-B14F-4D97-AF65-F5344CB8AC3E}">
        <p14:creationId xmlns:p14="http://schemas.microsoft.com/office/powerpoint/2010/main" val="1574002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BD02CF-9882-4A68-9EC1-B04BA11FC289}" type="slidenum">
              <a:rPr lang="en-US"/>
              <a:pPr/>
              <a:t>23</a:t>
            </a:fld>
            <a:endParaRPr lang="en-US"/>
          </a:p>
        </p:txBody>
      </p:sp>
      <p:sp>
        <p:nvSpPr>
          <p:cNvPr id="430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30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p>
        </p:txBody>
      </p:sp>
    </p:spTree>
    <p:extLst>
      <p:ext uri="{BB962C8B-B14F-4D97-AF65-F5344CB8AC3E}">
        <p14:creationId xmlns:p14="http://schemas.microsoft.com/office/powerpoint/2010/main" val="2927799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A872553-2595-4D7E-BECB-C2E94A9D31C4}" type="datetimeFigureOut">
              <a:rPr lang="en-GB" smtClean="0"/>
              <a:pPr/>
              <a:t>13/08/2017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276AA5-0ECC-4B83-9629-D94A0E066D78}"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872553-2595-4D7E-BECB-C2E94A9D31C4}" type="datetimeFigureOut">
              <a:rPr lang="en-GB" smtClean="0"/>
              <a:pPr/>
              <a:t>13/08/2017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276AA5-0ECC-4B83-9629-D94A0E066D78}"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872553-2595-4D7E-BECB-C2E94A9D31C4}" type="datetimeFigureOut">
              <a:rPr lang="en-GB" smtClean="0"/>
              <a:pPr/>
              <a:t>13/08/2017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276AA5-0ECC-4B83-9629-D94A0E066D78}"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872553-2595-4D7E-BECB-C2E94A9D31C4}" type="datetimeFigureOut">
              <a:rPr lang="en-GB" smtClean="0"/>
              <a:pPr/>
              <a:t>13/08/2017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276AA5-0ECC-4B83-9629-D94A0E066D78}"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872553-2595-4D7E-BECB-C2E94A9D31C4}" type="datetimeFigureOut">
              <a:rPr lang="en-GB" smtClean="0"/>
              <a:pPr/>
              <a:t>13/08/2017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276AA5-0ECC-4B83-9629-D94A0E066D78}"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A872553-2595-4D7E-BECB-C2E94A9D31C4}" type="datetimeFigureOut">
              <a:rPr lang="en-GB" smtClean="0"/>
              <a:pPr/>
              <a:t>13/08/2017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276AA5-0ECC-4B83-9629-D94A0E066D78}"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A872553-2595-4D7E-BECB-C2E94A9D31C4}" type="datetimeFigureOut">
              <a:rPr lang="en-GB" smtClean="0"/>
              <a:pPr/>
              <a:t>13/08/2017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A276AA5-0ECC-4B83-9629-D94A0E066D78}"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A872553-2595-4D7E-BECB-C2E94A9D31C4}" type="datetimeFigureOut">
              <a:rPr lang="en-GB" smtClean="0"/>
              <a:pPr/>
              <a:t>13/08/2017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A276AA5-0ECC-4B83-9629-D94A0E066D78}"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872553-2595-4D7E-BECB-C2E94A9D31C4}" type="datetimeFigureOut">
              <a:rPr lang="en-GB" smtClean="0"/>
              <a:pPr/>
              <a:t>13/08/2017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A276AA5-0ECC-4B83-9629-D94A0E066D78}"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872553-2595-4D7E-BECB-C2E94A9D31C4}" type="datetimeFigureOut">
              <a:rPr lang="en-GB" smtClean="0"/>
              <a:pPr/>
              <a:t>13/08/2017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276AA5-0ECC-4B83-9629-D94A0E066D78}"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872553-2595-4D7E-BECB-C2E94A9D31C4}" type="datetimeFigureOut">
              <a:rPr lang="en-GB" smtClean="0"/>
              <a:pPr/>
              <a:t>13/08/2017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276AA5-0ECC-4B83-9629-D94A0E066D78}"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72553-2595-4D7E-BECB-C2E94A9D31C4}" type="datetimeFigureOut">
              <a:rPr lang="en-GB" smtClean="0"/>
              <a:pPr/>
              <a:t>13/08/2017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76AA5-0ECC-4B83-9629-D94A0E066D78}"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ddzU-rkzKF0"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en.wikipedia.org/wiki/File:Cinder_cone_diagram.gif" TargetMode="External"/><Relationship Id="rId2" Type="http://schemas.openxmlformats.org/officeDocument/2006/relationships/image" Target="../media/image20.jpeg"/><Relationship Id="rId1" Type="http://schemas.openxmlformats.org/officeDocument/2006/relationships/slideLayout" Target="../slideLayouts/slideLayout4.xml"/><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imple.wikipedia.org/wiki/File:MSH06_aerial_crater_from_north_high_angle_09-12-06.jpg"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8" Type="http://schemas.openxmlformats.org/officeDocument/2006/relationships/hyperlink" Target="general-facts-about-volcanoes" TargetMode="External"/><Relationship Id="rId3" Type="http://schemas.openxmlformats.org/officeDocument/2006/relationships/hyperlink" Target="http://www.woodlands-junior.kent.sch.uk/Homework/mountains/volcanoes.htm" TargetMode="External"/><Relationship Id="rId7" Type="http://schemas.openxmlformats.org/officeDocument/2006/relationships/hyperlink" Target="http://vulcan.wr.usgs.gov/Outreach/AboutVolcanoes/what_is_a_volcano.html" TargetMode="External"/><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hyperlink" Target="http://kids.discovery.com/games/build-play/volcano-explorer" TargetMode="External"/><Relationship Id="rId11" Type="http://schemas.openxmlformats.org/officeDocument/2006/relationships/hyperlink" Target="http://kids.nationalgeographic.com/kids/games/puzzlesquizzes/quizyournoodle-volcanoes/" TargetMode="External"/><Relationship Id="rId5" Type="http://schemas.openxmlformats.org/officeDocument/2006/relationships/hyperlink" Target="http://www.weatherwizkids.com/weather-volcano.htm" TargetMode="External"/><Relationship Id="rId10" Type="http://schemas.openxmlformats.org/officeDocument/2006/relationships/hyperlink" Target="http://volcano.oregonstate.edu/volcano_table" TargetMode="External"/><Relationship Id="rId4" Type="http://schemas.openxmlformats.org/officeDocument/2006/relationships/hyperlink" Target="http://www.bbc.co.uk/science/earth/natural_disasters/volcano" TargetMode="External"/><Relationship Id="rId9" Type="http://schemas.openxmlformats.org/officeDocument/2006/relationships/hyperlink" Target="http://www.learner.org/interactives/volcanoes/entry.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V863xR0Y2q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half" idx="1"/>
          </p:nvPr>
        </p:nvSpPr>
        <p:spPr/>
        <p:txBody>
          <a:bodyPr/>
          <a:lstStyle/>
          <a:p>
            <a:endParaRPr lang="en-GB"/>
          </a:p>
        </p:txBody>
      </p:sp>
      <p:sp>
        <p:nvSpPr>
          <p:cNvPr id="4" name="Content Placeholder 3"/>
          <p:cNvSpPr>
            <a:spLocks noGrp="1"/>
          </p:cNvSpPr>
          <p:nvPr>
            <p:ph sz="half" idx="2"/>
          </p:nvPr>
        </p:nvSpPr>
        <p:spPr/>
        <p:txBody>
          <a:bodyPr/>
          <a:lstStyle/>
          <a:p>
            <a:endParaRPr lang="en-GB"/>
          </a:p>
        </p:txBody>
      </p:sp>
      <p:pic>
        <p:nvPicPr>
          <p:cNvPr id="19458" name="Picture 2" descr="http://www.worldvolcanoes.info/wp-content/uploads/2011/11/volcano-krakatoa.jpg"/>
          <p:cNvPicPr>
            <a:picLocks noChangeAspect="1" noChangeArrowheads="1"/>
          </p:cNvPicPr>
          <p:nvPr/>
        </p:nvPicPr>
        <p:blipFill>
          <a:blip r:embed="rId2" cstate="print"/>
          <a:srcRect/>
          <a:stretch>
            <a:fillRect/>
          </a:stretch>
        </p:blipFill>
        <p:spPr bwMode="auto">
          <a:xfrm>
            <a:off x="0" y="0"/>
            <a:ext cx="9137819" cy="6858000"/>
          </a:xfrm>
          <a:prstGeom prst="rect">
            <a:avLst/>
          </a:prstGeom>
          <a:noFill/>
        </p:spPr>
      </p:pic>
      <p:sp>
        <p:nvSpPr>
          <p:cNvPr id="6" name="Title 1"/>
          <p:cNvSpPr txBox="1">
            <a:spLocks/>
          </p:cNvSpPr>
          <p:nvPr/>
        </p:nvSpPr>
        <p:spPr>
          <a:xfrm>
            <a:off x="467544" y="260648"/>
            <a:ext cx="8229600" cy="1143000"/>
          </a:xfrm>
          <a:prstGeom prst="rect">
            <a:avLst/>
          </a:prstGeom>
          <a:ln w="38100" cap="flat" cmpd="sng" algn="ctr">
            <a:solidFill>
              <a:schemeClr val="dk1"/>
            </a:solidFill>
            <a:prstDash val="solid"/>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dk1"/>
                </a:solidFill>
                <a:effectLst/>
                <a:uLnTx/>
                <a:uFillTx/>
                <a:latin typeface="Comic Sans MS" pitchFamily="66" charset="0"/>
                <a:ea typeface="+mn-ea"/>
                <a:cs typeface="+mn-cs"/>
              </a:rPr>
              <a:t>Volcanoes</a:t>
            </a:r>
            <a:endParaRPr kumimoji="0" lang="en-GB" sz="4400" b="0" i="0" u="none" strike="noStrike" kern="1200" cap="none" spc="0" normalizeH="0" baseline="0" noProof="0" dirty="0" smtClean="0">
              <a:ln>
                <a:noFill/>
              </a:ln>
              <a:solidFill>
                <a:schemeClr val="dk1"/>
              </a:solidFill>
              <a:effectLst/>
              <a:uLnTx/>
              <a:uFillTx/>
              <a:latin typeface="Comic Sans MS" pitchFamily="66" charset="0"/>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6626" name="Picture 2" descr="http://www.geography-site.co.uk/pages/physical/earth/images/plates.gif"/>
          <p:cNvPicPr>
            <a:picLocks noChangeAspect="1" noChangeArrowheads="1"/>
          </p:cNvPicPr>
          <p:nvPr/>
        </p:nvPicPr>
        <p:blipFill>
          <a:blip r:embed="rId2" cstate="print"/>
          <a:srcRect/>
          <a:stretch>
            <a:fillRect/>
          </a:stretch>
        </p:blipFill>
        <p:spPr bwMode="auto">
          <a:xfrm>
            <a:off x="251520" y="188640"/>
            <a:ext cx="8712968" cy="5873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628" name="Picture 4" descr="http://www.freewebs.com/morganisrupert/597340%5b1%5d.jpg"/>
          <p:cNvPicPr>
            <a:picLocks noChangeAspect="1" noChangeArrowheads="1"/>
          </p:cNvPicPr>
          <p:nvPr/>
        </p:nvPicPr>
        <p:blipFill>
          <a:blip r:embed="rId3" cstate="print"/>
          <a:srcRect/>
          <a:stretch>
            <a:fillRect/>
          </a:stretch>
        </p:blipFill>
        <p:spPr bwMode="auto">
          <a:xfrm>
            <a:off x="251520" y="4869160"/>
            <a:ext cx="1557807" cy="172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536" y="332657"/>
            <a:ext cx="3024336" cy="3888432"/>
          </a:xfrm>
        </p:spPr>
        <p:style>
          <a:lnRef idx="2">
            <a:schemeClr val="dk1"/>
          </a:lnRef>
          <a:fillRef idx="1">
            <a:schemeClr val="lt1"/>
          </a:fillRef>
          <a:effectRef idx="0">
            <a:schemeClr val="dk1"/>
          </a:effectRef>
          <a:fontRef idx="minor">
            <a:schemeClr val="dk1"/>
          </a:fontRef>
        </p:style>
        <p:txBody>
          <a:bodyPr>
            <a:normAutofit lnSpcReduction="10000"/>
          </a:bodyPr>
          <a:lstStyle/>
          <a:p>
            <a:pPr>
              <a:buNone/>
            </a:pPr>
            <a:r>
              <a:rPr lang="en-GB" sz="2000" dirty="0" smtClean="0">
                <a:latin typeface="Comic Sans MS" pitchFamily="66" charset="0"/>
              </a:rPr>
              <a:t>As well as the danger</a:t>
            </a:r>
          </a:p>
          <a:p>
            <a:pPr>
              <a:buNone/>
            </a:pPr>
            <a:r>
              <a:rPr lang="en-GB" sz="2000" dirty="0" smtClean="0">
                <a:latin typeface="Comic Sans MS" pitchFamily="66" charset="0"/>
              </a:rPr>
              <a:t>from the hot lava, </a:t>
            </a:r>
            <a:r>
              <a:rPr lang="en-GB" sz="2000" dirty="0" smtClean="0">
                <a:solidFill>
                  <a:schemeClr val="accent1"/>
                </a:solidFill>
                <a:latin typeface="Comic Sans MS" pitchFamily="66" charset="0"/>
              </a:rPr>
              <a:t>an</a:t>
            </a:r>
          </a:p>
          <a:p>
            <a:pPr>
              <a:buNone/>
            </a:pPr>
            <a:r>
              <a:rPr lang="en-GB" sz="2000" dirty="0" smtClean="0">
                <a:solidFill>
                  <a:schemeClr val="accent1"/>
                </a:solidFill>
                <a:latin typeface="Comic Sans MS" pitchFamily="66" charset="0"/>
              </a:rPr>
              <a:t>erupting volcano can</a:t>
            </a:r>
          </a:p>
          <a:p>
            <a:pPr>
              <a:buNone/>
            </a:pPr>
            <a:r>
              <a:rPr lang="en-GB" sz="2000" dirty="0" smtClean="0">
                <a:solidFill>
                  <a:schemeClr val="accent1"/>
                </a:solidFill>
                <a:latin typeface="Comic Sans MS" pitchFamily="66" charset="0"/>
              </a:rPr>
              <a:t>trigger are life</a:t>
            </a:r>
          </a:p>
          <a:p>
            <a:pPr>
              <a:buNone/>
            </a:pPr>
            <a:r>
              <a:rPr lang="en-GB" sz="2000" dirty="0" smtClean="0">
                <a:solidFill>
                  <a:schemeClr val="accent1"/>
                </a:solidFill>
                <a:latin typeface="Comic Sans MS" pitchFamily="66" charset="0"/>
              </a:rPr>
              <a:t>threatening things.</a:t>
            </a:r>
          </a:p>
          <a:p>
            <a:r>
              <a:rPr lang="en-GB" sz="2000" dirty="0" smtClean="0">
                <a:solidFill>
                  <a:schemeClr val="accent1"/>
                </a:solidFill>
                <a:latin typeface="Comic Sans MS" pitchFamily="66" charset="0"/>
              </a:rPr>
              <a:t>tsunamis</a:t>
            </a:r>
          </a:p>
          <a:p>
            <a:r>
              <a:rPr lang="en-GB" sz="2000" dirty="0" smtClean="0">
                <a:solidFill>
                  <a:schemeClr val="accent1"/>
                </a:solidFill>
                <a:latin typeface="Comic Sans MS" pitchFamily="66" charset="0"/>
              </a:rPr>
              <a:t>flash floods</a:t>
            </a:r>
          </a:p>
          <a:p>
            <a:r>
              <a:rPr lang="en-GB" sz="2000" dirty="0" smtClean="0">
                <a:solidFill>
                  <a:schemeClr val="accent1"/>
                </a:solidFill>
                <a:latin typeface="Comic Sans MS" pitchFamily="66" charset="0"/>
              </a:rPr>
              <a:t>earthquakes</a:t>
            </a:r>
          </a:p>
          <a:p>
            <a:r>
              <a:rPr lang="en-GB" sz="2000" dirty="0" smtClean="0">
                <a:solidFill>
                  <a:schemeClr val="accent1"/>
                </a:solidFill>
                <a:latin typeface="Comic Sans MS" pitchFamily="66" charset="0"/>
              </a:rPr>
              <a:t>mud flows</a:t>
            </a:r>
          </a:p>
          <a:p>
            <a:r>
              <a:rPr lang="en-GB" sz="2000" dirty="0" smtClean="0">
                <a:solidFill>
                  <a:schemeClr val="accent1"/>
                </a:solidFill>
                <a:latin typeface="Comic Sans MS" pitchFamily="66" charset="0"/>
              </a:rPr>
              <a:t>rock falls.</a:t>
            </a:r>
            <a:r>
              <a:rPr lang="en-GB" dirty="0" smtClean="0">
                <a:solidFill>
                  <a:schemeClr val="accent1"/>
                </a:solidFill>
              </a:rPr>
              <a:t/>
            </a:r>
            <a:br>
              <a:rPr lang="en-GB" dirty="0" smtClean="0">
                <a:solidFill>
                  <a:schemeClr val="accent1"/>
                </a:solidFill>
              </a:rPr>
            </a:br>
            <a:endParaRPr lang="en-GB" dirty="0" smtClean="0">
              <a:solidFill>
                <a:schemeClr val="accent1"/>
              </a:solidFill>
            </a:endParaRPr>
          </a:p>
          <a:p>
            <a:endParaRPr lang="en-GB" dirty="0"/>
          </a:p>
        </p:txBody>
      </p:sp>
      <p:pic>
        <p:nvPicPr>
          <p:cNvPr id="28674" name="Picture 2" descr="http://www.tsunamis.com/tsunami-fake-2.jpg"/>
          <p:cNvPicPr>
            <a:picLocks noChangeAspect="1" noChangeArrowheads="1"/>
          </p:cNvPicPr>
          <p:nvPr/>
        </p:nvPicPr>
        <p:blipFill>
          <a:blip r:embed="rId2" cstate="print"/>
          <a:srcRect/>
          <a:stretch>
            <a:fillRect/>
          </a:stretch>
        </p:blipFill>
        <p:spPr bwMode="auto">
          <a:xfrm>
            <a:off x="6300192" y="332656"/>
            <a:ext cx="2562225"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676" name="Picture 4" descr="http://www.indonesiamatters.com/images/mudflow.jpg"/>
          <p:cNvPicPr>
            <a:picLocks noChangeAspect="1" noChangeArrowheads="1"/>
          </p:cNvPicPr>
          <p:nvPr/>
        </p:nvPicPr>
        <p:blipFill>
          <a:blip r:embed="rId3" cstate="print"/>
          <a:srcRect/>
          <a:stretch>
            <a:fillRect/>
          </a:stretch>
        </p:blipFill>
        <p:spPr bwMode="auto">
          <a:xfrm>
            <a:off x="4139952" y="4365104"/>
            <a:ext cx="3457575" cy="2305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678" name="Picture 6" descr="http://2.bp.blogspot.com/_Nn-9y41kpY4/TQ-aUYC3fmI/AAAAAAAAABI/GUdp_M3hmcg/s1600/US6RockFalls.jpg"/>
          <p:cNvPicPr>
            <a:picLocks noChangeAspect="1" noChangeArrowheads="1"/>
          </p:cNvPicPr>
          <p:nvPr/>
        </p:nvPicPr>
        <p:blipFill>
          <a:blip r:embed="rId4" cstate="print"/>
          <a:srcRect/>
          <a:stretch>
            <a:fillRect/>
          </a:stretch>
        </p:blipFill>
        <p:spPr bwMode="auto">
          <a:xfrm>
            <a:off x="3707904" y="1124744"/>
            <a:ext cx="2376264" cy="23762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680" name="Picture 8" descr="http://t3.gstatic.com/images?q=tbn:ANd9GcREqpNDKALCBBbsQOpQcL0OmAYREXjqKx9MiApaxqdOypZShCDnCA"/>
          <p:cNvPicPr>
            <a:picLocks noChangeAspect="1" noChangeArrowheads="1"/>
          </p:cNvPicPr>
          <p:nvPr/>
        </p:nvPicPr>
        <p:blipFill>
          <a:blip r:embed="rId5" cstate="print"/>
          <a:srcRect/>
          <a:stretch>
            <a:fillRect/>
          </a:stretch>
        </p:blipFill>
        <p:spPr bwMode="auto">
          <a:xfrm>
            <a:off x="1043608" y="4653136"/>
            <a:ext cx="2505075" cy="18192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GB" dirty="0" smtClean="0">
                <a:latin typeface="Comic Sans MS" pitchFamily="66" charset="0"/>
              </a:rPr>
              <a:t>Effect of Volcanoes on people and the environment</a:t>
            </a:r>
            <a:endParaRPr lang="en-GB" dirty="0">
              <a:latin typeface="Comic Sans MS" pitchFamily="66" charset="0"/>
            </a:endParaRPr>
          </a:p>
        </p:txBody>
      </p:sp>
      <p:sp>
        <p:nvSpPr>
          <p:cNvPr id="3" name="Content Placeholder 2"/>
          <p:cNvSpPr>
            <a:spLocks noGrp="1"/>
          </p:cNvSpPr>
          <p:nvPr>
            <p:ph sz="half" idx="1"/>
          </p:nvPr>
        </p:nvSpPr>
        <p:spPr/>
        <p:style>
          <a:lnRef idx="2">
            <a:schemeClr val="dk1"/>
          </a:lnRef>
          <a:fillRef idx="1">
            <a:schemeClr val="lt1"/>
          </a:fillRef>
          <a:effectRef idx="0">
            <a:schemeClr val="dk1"/>
          </a:effectRef>
          <a:fontRef idx="minor">
            <a:schemeClr val="dk1"/>
          </a:fontRef>
        </p:style>
        <p:txBody>
          <a:bodyPr>
            <a:normAutofit fontScale="62500" lnSpcReduction="20000"/>
          </a:bodyPr>
          <a:lstStyle/>
          <a:p>
            <a:r>
              <a:rPr lang="en-GB" dirty="0" smtClean="0">
                <a:latin typeface="Comic Sans MS" pitchFamily="66" charset="0"/>
              </a:rPr>
              <a:t>Volcanoes can have a very serious effect on the lands and people around them when they erupt.</a:t>
            </a:r>
          </a:p>
          <a:p>
            <a:r>
              <a:rPr lang="en-GB" dirty="0" smtClean="0">
                <a:solidFill>
                  <a:schemeClr val="accent1"/>
                </a:solidFill>
                <a:latin typeface="Comic Sans MS" pitchFamily="66" charset="0"/>
              </a:rPr>
              <a:t>Buildings are destroyed </a:t>
            </a:r>
            <a:r>
              <a:rPr lang="en-GB" dirty="0" smtClean="0">
                <a:latin typeface="Comic Sans MS" pitchFamily="66" charset="0"/>
              </a:rPr>
              <a:t>and </a:t>
            </a:r>
            <a:r>
              <a:rPr lang="en-GB" dirty="0" smtClean="0">
                <a:solidFill>
                  <a:schemeClr val="accent1"/>
                </a:solidFill>
                <a:latin typeface="Comic Sans MS" pitchFamily="66" charset="0"/>
              </a:rPr>
              <a:t>people are made homeless.</a:t>
            </a:r>
          </a:p>
          <a:p>
            <a:r>
              <a:rPr lang="en-GB" dirty="0" smtClean="0">
                <a:solidFill>
                  <a:schemeClr val="accent1"/>
                </a:solidFill>
                <a:latin typeface="Comic Sans MS" pitchFamily="66" charset="0"/>
              </a:rPr>
              <a:t>People are killed.</a:t>
            </a:r>
          </a:p>
          <a:p>
            <a:r>
              <a:rPr lang="en-GB" dirty="0" smtClean="0">
                <a:solidFill>
                  <a:schemeClr val="accent1"/>
                </a:solidFill>
                <a:latin typeface="Comic Sans MS" pitchFamily="66" charset="0"/>
              </a:rPr>
              <a:t>Clouds of ash cover plants making them inedible.</a:t>
            </a:r>
          </a:p>
          <a:p>
            <a:r>
              <a:rPr lang="en-GB" dirty="0" smtClean="0">
                <a:solidFill>
                  <a:schemeClr val="accent1"/>
                </a:solidFill>
                <a:latin typeface="Comic Sans MS" pitchFamily="66" charset="0"/>
              </a:rPr>
              <a:t>Poisonous gases kill people and animals.</a:t>
            </a:r>
          </a:p>
          <a:p>
            <a:r>
              <a:rPr lang="en-GB" dirty="0" smtClean="0">
                <a:solidFill>
                  <a:schemeClr val="accent1"/>
                </a:solidFill>
                <a:latin typeface="Comic Sans MS" pitchFamily="66" charset="0"/>
              </a:rPr>
              <a:t>Dust causes pneumonia and illnesses to the survivors.</a:t>
            </a:r>
          </a:p>
          <a:p>
            <a:r>
              <a:rPr lang="en-GB" dirty="0" smtClean="0">
                <a:solidFill>
                  <a:schemeClr val="accent1"/>
                </a:solidFill>
                <a:latin typeface="Comic Sans MS" pitchFamily="66" charset="0"/>
              </a:rPr>
              <a:t>Dark skies, severe winds and heavy rains may follow an eruption for months afterwards. </a:t>
            </a:r>
          </a:p>
          <a:p>
            <a:endParaRPr lang="en-GB" dirty="0">
              <a:solidFill>
                <a:schemeClr val="accent1"/>
              </a:solidFill>
              <a:latin typeface="Comic Sans MS" pitchFamily="66" charset="0"/>
            </a:endParaRPr>
          </a:p>
        </p:txBody>
      </p:sp>
      <p:sp>
        <p:nvSpPr>
          <p:cNvPr id="4" name="Content Placeholder 3"/>
          <p:cNvSpPr>
            <a:spLocks noGrp="1"/>
          </p:cNvSpPr>
          <p:nvPr>
            <p:ph sz="half" idx="2"/>
          </p:nvPr>
        </p:nvSpPr>
        <p:spPr/>
        <p:style>
          <a:lnRef idx="2">
            <a:schemeClr val="dk1"/>
          </a:lnRef>
          <a:fillRef idx="1">
            <a:schemeClr val="lt1"/>
          </a:fillRef>
          <a:effectRef idx="0">
            <a:schemeClr val="dk1"/>
          </a:effectRef>
          <a:fontRef idx="minor">
            <a:schemeClr val="dk1"/>
          </a:fontRef>
        </p:style>
        <p:txBody>
          <a:bodyPr>
            <a:normAutofit fontScale="62500" lnSpcReduction="20000"/>
          </a:bodyPr>
          <a:lstStyle/>
          <a:p>
            <a:r>
              <a:rPr lang="en-GB" dirty="0" smtClean="0">
                <a:solidFill>
                  <a:schemeClr val="accent1"/>
                </a:solidFill>
                <a:latin typeface="Comic Sans MS" pitchFamily="66" charset="0"/>
              </a:rPr>
              <a:t>One in 10 people in the world live within 'danger range' of an active volcano</a:t>
            </a:r>
            <a:r>
              <a:rPr lang="en-GB" dirty="0" smtClean="0">
                <a:latin typeface="Comic Sans MS" pitchFamily="66" charset="0"/>
              </a:rPr>
              <a:t>. </a:t>
            </a:r>
          </a:p>
          <a:p>
            <a:r>
              <a:rPr lang="en-GB" dirty="0" smtClean="0">
                <a:latin typeface="Comic Sans MS" pitchFamily="66" charset="0"/>
              </a:rPr>
              <a:t>People can get used to living near a volcano, but it is always a little dangerous. </a:t>
            </a:r>
            <a:r>
              <a:rPr lang="en-GB" dirty="0" smtClean="0">
                <a:solidFill>
                  <a:schemeClr val="accent1"/>
                </a:solidFill>
                <a:latin typeface="Comic Sans MS" pitchFamily="66" charset="0"/>
              </a:rPr>
              <a:t>Scientists have estimated that at least 200,000 persons have lost their lives as a result of volcanic eruptions during the last 500 years.</a:t>
            </a:r>
            <a:r>
              <a:rPr lang="en-GB" dirty="0" smtClean="0">
                <a:latin typeface="Comic Sans MS" pitchFamily="66" charset="0"/>
              </a:rPr>
              <a:t> </a:t>
            </a:r>
          </a:p>
          <a:p>
            <a:r>
              <a:rPr lang="en-GB" dirty="0" smtClean="0">
                <a:latin typeface="Comic Sans MS" pitchFamily="66" charset="0"/>
              </a:rPr>
              <a:t>People set up homes on the </a:t>
            </a:r>
            <a:r>
              <a:rPr lang="en-GB" dirty="0" smtClean="0">
                <a:solidFill>
                  <a:schemeClr val="accent1"/>
                </a:solidFill>
                <a:latin typeface="Comic Sans MS" pitchFamily="66" charset="0"/>
              </a:rPr>
              <a:t>slopes of volcanoes because of the rich, fertile soil produced.</a:t>
            </a:r>
          </a:p>
          <a:p>
            <a:endParaRPr lang="en-GB" dirty="0">
              <a:latin typeface="Comic Sans MS" pitchFamily="66"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GB" dirty="0" smtClean="0"/>
              <a:t>Types of Volcanoes and</a:t>
            </a:r>
            <a:br>
              <a:rPr lang="en-GB" dirty="0" smtClean="0"/>
            </a:br>
            <a:r>
              <a:rPr lang="en-GB" dirty="0" smtClean="0"/>
              <a:t>the Shapes of Volcanoes </a:t>
            </a:r>
            <a:endParaRPr lang="en-GB" dirty="0"/>
          </a:p>
        </p:txBody>
      </p:sp>
      <p:sp>
        <p:nvSpPr>
          <p:cNvPr id="3" name="Content Placeholder 2"/>
          <p:cNvSpPr>
            <a:spLocks noGrp="1"/>
          </p:cNvSpPr>
          <p:nvPr>
            <p:ph sz="half" idx="1"/>
          </p:nvPr>
        </p:nvSpPr>
        <p:spPr>
          <a:xfrm>
            <a:off x="457200" y="1600201"/>
            <a:ext cx="8291264" cy="2620888"/>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r>
              <a:rPr lang="en-GB" dirty="0" smtClean="0"/>
              <a:t>There are 3 different types of volcanoes:</a:t>
            </a:r>
          </a:p>
          <a:p>
            <a:r>
              <a:rPr lang="en-GB" b="1" dirty="0" smtClean="0">
                <a:solidFill>
                  <a:schemeClr val="accent1"/>
                </a:solidFill>
              </a:rPr>
              <a:t>Active</a:t>
            </a:r>
            <a:r>
              <a:rPr lang="en-GB" dirty="0" smtClean="0">
                <a:solidFill>
                  <a:schemeClr val="accent1"/>
                </a:solidFill>
              </a:rPr>
              <a:t> - eruptions can be anytime and often. </a:t>
            </a:r>
          </a:p>
          <a:p>
            <a:r>
              <a:rPr lang="en-GB" b="1" dirty="0" smtClean="0">
                <a:solidFill>
                  <a:schemeClr val="accent1"/>
                </a:solidFill>
              </a:rPr>
              <a:t>Dormant</a:t>
            </a:r>
            <a:r>
              <a:rPr lang="en-GB" dirty="0" smtClean="0">
                <a:solidFill>
                  <a:schemeClr val="accent1"/>
                </a:solidFill>
              </a:rPr>
              <a:t> - has been a while since it has erupted, but could at anytime. </a:t>
            </a:r>
          </a:p>
          <a:p>
            <a:r>
              <a:rPr lang="en-GB" b="1" dirty="0" smtClean="0">
                <a:solidFill>
                  <a:schemeClr val="accent1"/>
                </a:solidFill>
              </a:rPr>
              <a:t>Extinct</a:t>
            </a:r>
            <a:r>
              <a:rPr lang="en-GB" dirty="0" smtClean="0">
                <a:solidFill>
                  <a:schemeClr val="accent1"/>
                </a:solidFill>
              </a:rPr>
              <a:t>, meaning it hasn't erupted in a very long, long time so it probably won't ever again. </a:t>
            </a:r>
            <a:r>
              <a:rPr lang="en-GB" dirty="0" smtClean="0"/>
              <a:t/>
            </a:r>
            <a:br>
              <a:rPr lang="en-GB" dirty="0" smtClean="0"/>
            </a:br>
            <a:endParaRPr lang="en-GB" dirty="0" smtClean="0"/>
          </a:p>
          <a:p>
            <a:endParaRPr lang="en-GB" dirty="0"/>
          </a:p>
        </p:txBody>
      </p:sp>
      <p:pic>
        <p:nvPicPr>
          <p:cNvPr id="38914" name="Picture 2" descr="http://www.webanswers.com/post-images/A/AF/4C038132-2DCF-4C7E-9A194DBC29F4AC2B.jpg"/>
          <p:cNvPicPr>
            <a:picLocks noChangeAspect="1" noChangeArrowheads="1"/>
          </p:cNvPicPr>
          <p:nvPr/>
        </p:nvPicPr>
        <p:blipFill>
          <a:blip r:embed="rId2" cstate="print"/>
          <a:srcRect/>
          <a:stretch>
            <a:fillRect/>
          </a:stretch>
        </p:blipFill>
        <p:spPr bwMode="auto">
          <a:xfrm>
            <a:off x="971600" y="4509120"/>
            <a:ext cx="2688298" cy="201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283968" y="4869160"/>
            <a:ext cx="403244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smtClean="0"/>
              <a:t>Mount Fuji in Japan is a dormant volcano</a:t>
            </a:r>
            <a:endParaRPr lang="en-GB"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style>
          <a:lnRef idx="2">
            <a:schemeClr val="dk1"/>
          </a:lnRef>
          <a:fillRef idx="1">
            <a:schemeClr val="lt1"/>
          </a:fillRef>
          <a:effectRef idx="0">
            <a:schemeClr val="dk1"/>
          </a:effectRef>
          <a:fontRef idx="minor">
            <a:schemeClr val="dk1"/>
          </a:fontRef>
        </p:style>
        <p:txBody>
          <a:bodyPr>
            <a:noAutofit/>
          </a:bodyPr>
          <a:lstStyle/>
          <a:p>
            <a:r>
              <a:rPr lang="en-GB" sz="2800" b="1" dirty="0" smtClean="0">
                <a:latin typeface="Comic Sans MS" pitchFamily="66" charset="0"/>
              </a:rPr>
              <a:t>How many different shapes of volcano are there?</a:t>
            </a:r>
            <a:endParaRPr lang="en-GB" sz="2800" dirty="0">
              <a:latin typeface="Comic Sans MS" pitchFamily="66" charset="0"/>
            </a:endParaRPr>
          </a:p>
        </p:txBody>
      </p:sp>
      <p:pic>
        <p:nvPicPr>
          <p:cNvPr id="40962" name="Picture 2" descr="http://www.smate.wwu.edu/teched/geology/GeoHaz/vo-Eruption1/vo-eruption1-02.JPG"/>
          <p:cNvPicPr>
            <a:picLocks noChangeAspect="1" noChangeArrowheads="1"/>
          </p:cNvPicPr>
          <p:nvPr/>
        </p:nvPicPr>
        <p:blipFill>
          <a:blip r:embed="rId2" cstate="print"/>
          <a:srcRect/>
          <a:stretch>
            <a:fillRect/>
          </a:stretch>
        </p:blipFill>
        <p:spPr bwMode="auto">
          <a:xfrm>
            <a:off x="395536" y="1196752"/>
            <a:ext cx="4919313" cy="3279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3"/>
          <p:cNvSpPr>
            <a:spLocks noGrp="1"/>
          </p:cNvSpPr>
          <p:nvPr>
            <p:ph sz="half" idx="2"/>
          </p:nvPr>
        </p:nvSpPr>
        <p:spPr>
          <a:xfrm>
            <a:off x="5652120" y="1196752"/>
            <a:ext cx="2952328" cy="5184576"/>
          </a:xfrm>
        </p:spPr>
        <p:style>
          <a:lnRef idx="2">
            <a:schemeClr val="dk1"/>
          </a:lnRef>
          <a:fillRef idx="1">
            <a:schemeClr val="lt1"/>
          </a:fillRef>
          <a:effectRef idx="0">
            <a:schemeClr val="dk1"/>
          </a:effectRef>
          <a:fontRef idx="minor">
            <a:schemeClr val="dk1"/>
          </a:fontRef>
        </p:style>
        <p:txBody>
          <a:bodyPr>
            <a:normAutofit fontScale="92500"/>
          </a:bodyPr>
          <a:lstStyle/>
          <a:p>
            <a:pPr>
              <a:buNone/>
            </a:pPr>
            <a:r>
              <a:rPr lang="en-GB" dirty="0" smtClean="0">
                <a:latin typeface="Comic Sans MS" pitchFamily="66" charset="0"/>
              </a:rPr>
              <a:t>   </a:t>
            </a:r>
            <a:r>
              <a:rPr lang="en-GB" dirty="0" smtClean="0">
                <a:solidFill>
                  <a:schemeClr val="accent1"/>
                </a:solidFill>
                <a:latin typeface="Comic Sans MS" pitchFamily="66" charset="0"/>
              </a:rPr>
              <a:t>The type of magma in the earth creates </a:t>
            </a:r>
            <a:r>
              <a:rPr lang="en-GB" b="1" dirty="0" smtClean="0">
                <a:solidFill>
                  <a:schemeClr val="accent1"/>
                </a:solidFill>
                <a:latin typeface="Comic Sans MS" pitchFamily="66" charset="0"/>
              </a:rPr>
              <a:t>four </a:t>
            </a:r>
            <a:r>
              <a:rPr lang="en-GB" dirty="0" smtClean="0">
                <a:solidFill>
                  <a:schemeClr val="accent1"/>
                </a:solidFill>
                <a:latin typeface="Comic Sans MS" pitchFamily="66" charset="0"/>
              </a:rPr>
              <a:t>different types volcanoes:</a:t>
            </a:r>
          </a:p>
          <a:p>
            <a:pPr marL="514350" indent="-514350">
              <a:buFont typeface="+mj-lt"/>
              <a:buAutoNum type="arabicPeriod"/>
            </a:pPr>
            <a:r>
              <a:rPr lang="en-GB" b="1" dirty="0" smtClean="0">
                <a:solidFill>
                  <a:schemeClr val="accent1"/>
                </a:solidFill>
                <a:latin typeface="Comic Sans MS" pitchFamily="66" charset="0"/>
              </a:rPr>
              <a:t>shield volcanoes</a:t>
            </a:r>
          </a:p>
          <a:p>
            <a:pPr marL="514350" indent="-514350">
              <a:buFont typeface="+mj-lt"/>
              <a:buAutoNum type="arabicPeriod"/>
            </a:pPr>
            <a:r>
              <a:rPr lang="en-GB" b="1" dirty="0" smtClean="0">
                <a:solidFill>
                  <a:schemeClr val="accent1"/>
                </a:solidFill>
                <a:latin typeface="Comic Sans MS" pitchFamily="66" charset="0"/>
              </a:rPr>
              <a:t>composite volcanoes</a:t>
            </a:r>
          </a:p>
          <a:p>
            <a:pPr marL="514350" indent="-514350">
              <a:buFont typeface="+mj-lt"/>
              <a:buAutoNum type="arabicPeriod"/>
            </a:pPr>
            <a:r>
              <a:rPr lang="en-GB" b="1" dirty="0" smtClean="0">
                <a:solidFill>
                  <a:schemeClr val="accent1"/>
                </a:solidFill>
                <a:latin typeface="Comic Sans MS" pitchFamily="66" charset="0"/>
              </a:rPr>
              <a:t>cinder cones</a:t>
            </a:r>
          </a:p>
          <a:p>
            <a:pPr marL="514350" indent="-514350">
              <a:buFont typeface="+mj-lt"/>
              <a:buAutoNum type="arabicPeriod"/>
            </a:pPr>
            <a:r>
              <a:rPr lang="en-GB" b="1" dirty="0" smtClean="0">
                <a:solidFill>
                  <a:schemeClr val="accent1"/>
                </a:solidFill>
                <a:latin typeface="Comic Sans MS" pitchFamily="66" charset="0"/>
              </a:rPr>
              <a:t>lava domes</a:t>
            </a:r>
          </a:p>
          <a:p>
            <a:pPr>
              <a:buNone/>
            </a:pPr>
            <a:endParaRPr lang="en-GB" dirty="0" smtClean="0">
              <a:latin typeface="Comic Sans MS" pitchFamily="66" charset="0"/>
            </a:endParaRPr>
          </a:p>
          <a:p>
            <a:endParaRPr lang="en-GB" dirty="0">
              <a:latin typeface="Comic Sans MS" pitchFamily="66" charset="0"/>
            </a:endParaRPr>
          </a:p>
        </p:txBody>
      </p:sp>
      <p:sp>
        <p:nvSpPr>
          <p:cNvPr id="7" name="Rectangle 6"/>
          <p:cNvSpPr/>
          <p:nvPr/>
        </p:nvSpPr>
        <p:spPr>
          <a:xfrm>
            <a:off x="611560" y="4797152"/>
            <a:ext cx="4572000" cy="64633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GB" dirty="0" smtClean="0"/>
              <a:t>This </a:t>
            </a:r>
            <a:r>
              <a:rPr lang="en-GB" b="1" dirty="0" smtClean="0"/>
              <a:t>cinder cone</a:t>
            </a:r>
            <a:r>
              <a:rPr lang="en-GB" dirty="0" smtClean="0"/>
              <a:t> in western Nicaragua has a name that means "black hill</a:t>
            </a:r>
            <a:endParaRPr lang="en-GB"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sz="half" idx="1"/>
          </p:nvPr>
        </p:nvSpPr>
        <p:spPr/>
        <p:txBody>
          <a:bodyPr/>
          <a:lstStyle/>
          <a:p>
            <a:r>
              <a:rPr lang="en-AU" dirty="0">
                <a:hlinkClick r:id="rId2"/>
              </a:rPr>
              <a:t>https://</a:t>
            </a:r>
            <a:r>
              <a:rPr lang="en-AU" dirty="0" smtClean="0">
                <a:hlinkClick r:id="rId2"/>
              </a:rPr>
              <a:t>www.youtube.com/watch?v=ddzU-rkzKF0</a:t>
            </a:r>
            <a:r>
              <a:rPr lang="en-AU" dirty="0" smtClean="0"/>
              <a:t> </a:t>
            </a:r>
            <a:endParaRPr lang="en-AU" dirty="0"/>
          </a:p>
        </p:txBody>
      </p:sp>
      <p:sp>
        <p:nvSpPr>
          <p:cNvPr id="4" name="Content Placeholder 3"/>
          <p:cNvSpPr>
            <a:spLocks noGrp="1"/>
          </p:cNvSpPr>
          <p:nvPr>
            <p:ph sz="half" idx="2"/>
          </p:nvPr>
        </p:nvSpPr>
        <p:spPr/>
        <p:txBody>
          <a:bodyPr/>
          <a:lstStyle/>
          <a:p>
            <a:endParaRPr lang="en-AU"/>
          </a:p>
        </p:txBody>
      </p:sp>
    </p:spTree>
    <p:extLst>
      <p:ext uri="{BB962C8B-B14F-4D97-AF65-F5344CB8AC3E}">
        <p14:creationId xmlns:p14="http://schemas.microsoft.com/office/powerpoint/2010/main" val="3091860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GB" dirty="0" smtClean="0">
                <a:solidFill>
                  <a:schemeClr val="tx1"/>
                </a:solidFill>
                <a:latin typeface="Comic Sans MS" pitchFamily="66" charset="0"/>
              </a:rPr>
              <a:t>Shield Volcano - flat</a:t>
            </a:r>
            <a:endParaRPr lang="en-GB" dirty="0">
              <a:solidFill>
                <a:schemeClr val="tx1"/>
              </a:solidFill>
              <a:latin typeface="Comic Sans MS" pitchFamily="66" charset="0"/>
            </a:endParaRPr>
          </a:p>
        </p:txBody>
      </p:sp>
      <p:sp>
        <p:nvSpPr>
          <p:cNvPr id="3" name="Content Placeholder 2"/>
          <p:cNvSpPr>
            <a:spLocks noGrp="1"/>
          </p:cNvSpPr>
          <p:nvPr>
            <p:ph sz="half" idx="1"/>
          </p:nvPr>
        </p:nvSpPr>
        <p:spPr/>
        <p:style>
          <a:lnRef idx="2">
            <a:schemeClr val="dk1"/>
          </a:lnRef>
          <a:fillRef idx="1">
            <a:schemeClr val="lt1"/>
          </a:fillRef>
          <a:effectRef idx="0">
            <a:schemeClr val="dk1"/>
          </a:effectRef>
          <a:fontRef idx="minor">
            <a:schemeClr val="dk1"/>
          </a:fontRef>
        </p:style>
        <p:txBody>
          <a:bodyPr>
            <a:normAutofit fontScale="40000" lnSpcReduction="20000"/>
          </a:bodyPr>
          <a:lstStyle/>
          <a:p>
            <a:r>
              <a:rPr lang="en-US" sz="4500" dirty="0" smtClean="0">
                <a:latin typeface="Comic Sans MS" pitchFamily="66" charset="0"/>
              </a:rPr>
              <a:t>Volcanoes that build up from </a:t>
            </a:r>
            <a:br>
              <a:rPr lang="en-US" sz="4500" dirty="0" smtClean="0">
                <a:latin typeface="Comic Sans MS" pitchFamily="66" charset="0"/>
              </a:rPr>
            </a:br>
            <a:r>
              <a:rPr lang="en-US" sz="4500" dirty="0" smtClean="0">
                <a:latin typeface="Comic Sans MS" pitchFamily="66" charset="0"/>
              </a:rPr>
              <a:t>many slow, steady, flows of hot lava, are called shield volcanoes. </a:t>
            </a:r>
          </a:p>
          <a:p>
            <a:r>
              <a:rPr lang="en-GB" sz="4500" dirty="0" smtClean="0">
                <a:solidFill>
                  <a:schemeClr val="tx1"/>
                </a:solidFill>
                <a:latin typeface="Comic Sans MS" pitchFamily="66" charset="0"/>
              </a:rPr>
              <a:t>If the magma is runny, the gas can escape easily and there will not be an explosion. The magma just comes out of the mountain and flows down the sides. </a:t>
            </a:r>
            <a:r>
              <a:rPr lang="en-US" sz="4500" dirty="0" smtClean="0">
                <a:latin typeface="Comic Sans MS" pitchFamily="66" charset="0"/>
              </a:rPr>
              <a:t>  </a:t>
            </a:r>
            <a:endParaRPr lang="en-GB" sz="4500" dirty="0" smtClean="0">
              <a:solidFill>
                <a:schemeClr val="tx1"/>
              </a:solidFill>
              <a:latin typeface="Comic Sans MS" pitchFamily="66" charset="0"/>
            </a:endParaRPr>
          </a:p>
          <a:p>
            <a:r>
              <a:rPr lang="en-GB" sz="4500" dirty="0" smtClean="0">
                <a:solidFill>
                  <a:schemeClr val="tx1"/>
                </a:solidFill>
                <a:latin typeface="Comic Sans MS" pitchFamily="66" charset="0"/>
              </a:rPr>
              <a:t>Shield volcanoes are a type of volcano given their name for their broad gently sloping profile which looks like a warrior's shield.</a:t>
            </a:r>
          </a:p>
          <a:p>
            <a:r>
              <a:rPr lang="en-GB" sz="4500" dirty="0" smtClean="0">
                <a:solidFill>
                  <a:schemeClr val="tx1"/>
                </a:solidFill>
                <a:latin typeface="Comic Sans MS" pitchFamily="66" charset="0"/>
              </a:rPr>
              <a:t>Examples include the volcanoes in Hawaii and Mount Etna.</a:t>
            </a:r>
          </a:p>
          <a:p>
            <a:endParaRPr lang="en-GB" dirty="0">
              <a:solidFill>
                <a:schemeClr val="tx1"/>
              </a:solidFill>
              <a:latin typeface="Comic Sans MS" pitchFamily="66" charset="0"/>
            </a:endParaRPr>
          </a:p>
        </p:txBody>
      </p:sp>
      <p:pic>
        <p:nvPicPr>
          <p:cNvPr id="41986" name="Picture 2" descr="http://www.stockton.edu/~hozikm/geol/Courses/The%20Earth/Content%20Web%20Pages/Mason/belknap.gif"/>
          <p:cNvPicPr>
            <a:picLocks noChangeAspect="1" noChangeArrowheads="1"/>
          </p:cNvPicPr>
          <p:nvPr/>
        </p:nvPicPr>
        <p:blipFill>
          <a:blip r:embed="rId2" cstate="print"/>
          <a:srcRect/>
          <a:stretch>
            <a:fillRect/>
          </a:stretch>
        </p:blipFill>
        <p:spPr bwMode="auto">
          <a:xfrm>
            <a:off x="4644008" y="2132856"/>
            <a:ext cx="4209101" cy="2736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GB" dirty="0" smtClean="0">
                <a:latin typeface="Comic Sans MS" pitchFamily="66" charset="0"/>
              </a:rPr>
              <a:t>Composite Volcano - tall and thin</a:t>
            </a:r>
            <a:endParaRPr lang="en-GB" dirty="0">
              <a:latin typeface="Comic Sans MS" pitchFamily="66" charset="0"/>
            </a:endParaRPr>
          </a:p>
        </p:txBody>
      </p:sp>
      <p:sp>
        <p:nvSpPr>
          <p:cNvPr id="3" name="Content Placeholder 2"/>
          <p:cNvSpPr>
            <a:spLocks noGrp="1"/>
          </p:cNvSpPr>
          <p:nvPr>
            <p:ph sz="half" idx="1"/>
          </p:nvPr>
        </p:nvSpPr>
        <p:spPr/>
        <p:style>
          <a:lnRef idx="2">
            <a:schemeClr val="dk1"/>
          </a:lnRef>
          <a:fillRef idx="1">
            <a:schemeClr val="lt1"/>
          </a:fillRef>
          <a:effectRef idx="0">
            <a:schemeClr val="dk1"/>
          </a:effectRef>
          <a:fontRef idx="minor">
            <a:schemeClr val="dk1"/>
          </a:fontRef>
        </p:style>
        <p:txBody>
          <a:bodyPr>
            <a:normAutofit fontScale="55000" lnSpcReduction="20000"/>
          </a:bodyPr>
          <a:lstStyle/>
          <a:p>
            <a:r>
              <a:rPr lang="en-GB" dirty="0" smtClean="0">
                <a:latin typeface="Comic Sans MS" pitchFamily="66" charset="0"/>
              </a:rPr>
              <a:t>If the magma is thick and sticky (like honey), the gas cannot escape, so it builds up and up until it explodes sending out huge clouds of burning rock and gas.</a:t>
            </a:r>
          </a:p>
          <a:p>
            <a:r>
              <a:rPr lang="en-GB" dirty="0" smtClean="0">
                <a:latin typeface="Comic Sans MS" pitchFamily="66" charset="0"/>
              </a:rPr>
              <a:t>Composite volcanoes are steep-sided volcanoes composed of many layers of volcanic rocks, usually made from thick sticky lava, ash and rock debris (broken pieces).</a:t>
            </a:r>
          </a:p>
          <a:p>
            <a:r>
              <a:rPr lang="en-GB" dirty="0" smtClean="0">
                <a:latin typeface="Comic Sans MS" pitchFamily="66" charset="0"/>
              </a:rPr>
              <a:t>Composite volcanoes are also known as </a:t>
            </a:r>
            <a:r>
              <a:rPr lang="en-GB" dirty="0" err="1" smtClean="0">
                <a:latin typeface="Comic Sans MS" pitchFamily="66" charset="0"/>
              </a:rPr>
              <a:t>strato</a:t>
            </a:r>
            <a:r>
              <a:rPr lang="en-GB" dirty="0" smtClean="0">
                <a:latin typeface="Comic Sans MS" pitchFamily="66" charset="0"/>
              </a:rPr>
              <a:t>-volcanoes. </a:t>
            </a:r>
          </a:p>
          <a:p>
            <a:r>
              <a:rPr lang="en-GB" dirty="0" smtClean="0">
                <a:latin typeface="Comic Sans MS" pitchFamily="66" charset="0"/>
              </a:rPr>
              <a:t>Examples include Mount Fuji in Japan, Mount Cotopaxi in Ecuador, Mount Shasta and </a:t>
            </a:r>
            <a:r>
              <a:rPr lang="en-GB" dirty="0" err="1" smtClean="0">
                <a:latin typeface="Comic Sans MS" pitchFamily="66" charset="0"/>
              </a:rPr>
              <a:t>Lassen</a:t>
            </a:r>
            <a:r>
              <a:rPr lang="en-GB" dirty="0" smtClean="0">
                <a:latin typeface="Comic Sans MS" pitchFamily="66" charset="0"/>
              </a:rPr>
              <a:t> in California, Mount Hood in Oregon, Mount St. Helens and Mount Rainier in </a:t>
            </a:r>
            <a:r>
              <a:rPr lang="en-GB" dirty="0" smtClean="0">
                <a:latin typeface="Comic Sans MS" pitchFamily="66" charset="0"/>
              </a:rPr>
              <a:t>Washington</a:t>
            </a:r>
            <a:endParaRPr lang="en-GB" dirty="0">
              <a:latin typeface="Comic Sans MS" pitchFamily="66" charset="0"/>
            </a:endParaRPr>
          </a:p>
        </p:txBody>
      </p:sp>
      <p:pic>
        <p:nvPicPr>
          <p:cNvPr id="5" name="Picture 2" descr="http://www.webanswers.com/post-images/A/AF/4C038132-2DCF-4C7E-9A194DBC29F4AC2B.jpg"/>
          <p:cNvPicPr>
            <a:picLocks noChangeAspect="1" noChangeArrowheads="1"/>
          </p:cNvPicPr>
          <p:nvPr/>
        </p:nvPicPr>
        <p:blipFill>
          <a:blip r:embed="rId2" cstate="print"/>
          <a:srcRect/>
          <a:stretch>
            <a:fillRect/>
          </a:stretch>
        </p:blipFill>
        <p:spPr bwMode="auto">
          <a:xfrm>
            <a:off x="4788024" y="1988840"/>
            <a:ext cx="3840426" cy="2880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GB" dirty="0" smtClean="0">
                <a:latin typeface="Comic Sans MS" pitchFamily="66" charset="0"/>
              </a:rPr>
              <a:t>Cinder cones</a:t>
            </a:r>
            <a:endParaRPr lang="en-GB" dirty="0">
              <a:latin typeface="Comic Sans MS" pitchFamily="66" charset="0"/>
            </a:endParaRPr>
          </a:p>
        </p:txBody>
      </p:sp>
      <p:sp>
        <p:nvSpPr>
          <p:cNvPr id="3" name="Content Placeholder 2"/>
          <p:cNvSpPr>
            <a:spLocks noGrp="1"/>
          </p:cNvSpPr>
          <p:nvPr>
            <p:ph sz="half" idx="1"/>
          </p:nvPr>
        </p:nvSpPr>
        <p:spPr/>
        <p:style>
          <a:lnRef idx="2">
            <a:schemeClr val="dk1"/>
          </a:lnRef>
          <a:fillRef idx="1">
            <a:schemeClr val="lt1"/>
          </a:fillRef>
          <a:effectRef idx="0">
            <a:schemeClr val="dk1"/>
          </a:effectRef>
          <a:fontRef idx="minor">
            <a:schemeClr val="dk1"/>
          </a:fontRef>
        </p:style>
        <p:txBody>
          <a:bodyPr>
            <a:normAutofit fontScale="92500"/>
          </a:bodyPr>
          <a:lstStyle/>
          <a:p>
            <a:r>
              <a:rPr lang="en-GB" dirty="0" smtClean="0">
                <a:latin typeface="Comic Sans MS" pitchFamily="66" charset="0"/>
              </a:rPr>
              <a:t>Cinder cones are circular or oval cones built from erupting lava that breaks into small pieces as it shoots into the air. As small pieces fall back to the ground, they cool and form cinders around the vent.</a:t>
            </a:r>
            <a:endParaRPr lang="en-GB" dirty="0">
              <a:latin typeface="Comic Sans MS" pitchFamily="66" charset="0"/>
            </a:endParaRPr>
          </a:p>
        </p:txBody>
      </p:sp>
      <p:pic>
        <p:nvPicPr>
          <p:cNvPr id="43010" name="Picture 2" descr="http://upload.wikimedia.org/wikipedia/commons/thumb/6/63/Capulin_1980_tde00005.jpg/220px-Capulin_1980_tde00005.jpg"/>
          <p:cNvPicPr>
            <a:picLocks noChangeAspect="1" noChangeArrowheads="1"/>
          </p:cNvPicPr>
          <p:nvPr/>
        </p:nvPicPr>
        <p:blipFill>
          <a:blip r:embed="rId2" cstate="print"/>
          <a:srcRect/>
          <a:stretch>
            <a:fillRect/>
          </a:stretch>
        </p:blipFill>
        <p:spPr bwMode="auto">
          <a:xfrm>
            <a:off x="5724128" y="1628800"/>
            <a:ext cx="2095500" cy="2133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3012" name="Picture 4" descr="http://upload.wikimedia.org/wikipedia/commons/thumb/1/10/Cinder_cone_diagram.gif/220px-Cinder_cone_diagram.gif">
            <a:hlinkClick r:id="rId3"/>
          </p:cNvPr>
          <p:cNvPicPr>
            <a:picLocks noChangeAspect="1" noChangeArrowheads="1"/>
          </p:cNvPicPr>
          <p:nvPr/>
        </p:nvPicPr>
        <p:blipFill>
          <a:blip r:embed="rId4" cstate="print"/>
          <a:srcRect/>
          <a:stretch>
            <a:fillRect/>
          </a:stretch>
        </p:blipFill>
        <p:spPr bwMode="auto">
          <a:xfrm>
            <a:off x="5364088" y="4221088"/>
            <a:ext cx="2924633" cy="172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GB" dirty="0" smtClean="0">
                <a:latin typeface="Comic Sans MS" pitchFamily="66" charset="0"/>
              </a:rPr>
              <a:t>Lava domes</a:t>
            </a:r>
            <a:endParaRPr lang="en-GB" dirty="0">
              <a:latin typeface="Comic Sans MS" pitchFamily="66" charset="0"/>
            </a:endParaRPr>
          </a:p>
        </p:txBody>
      </p:sp>
      <p:sp>
        <p:nvSpPr>
          <p:cNvPr id="4" name="Content Placeholder 3"/>
          <p:cNvSpPr>
            <a:spLocks noGrp="1"/>
          </p:cNvSpPr>
          <p:nvPr>
            <p:ph sz="half" idx="2"/>
          </p:nvPr>
        </p:nvSpPr>
        <p:spPr/>
        <p:style>
          <a:lnRef idx="2">
            <a:schemeClr val="dk1"/>
          </a:lnRef>
          <a:fillRef idx="1">
            <a:schemeClr val="lt1"/>
          </a:fillRef>
          <a:effectRef idx="0">
            <a:schemeClr val="dk1"/>
          </a:effectRef>
          <a:fontRef idx="minor">
            <a:schemeClr val="dk1"/>
          </a:fontRef>
        </p:style>
        <p:txBody>
          <a:bodyPr>
            <a:normAutofit fontScale="85000" lnSpcReduction="10000"/>
          </a:bodyPr>
          <a:lstStyle/>
          <a:p>
            <a:r>
              <a:rPr lang="en-GB" dirty="0" smtClean="0">
                <a:latin typeface="Comic Sans MS" pitchFamily="66" charset="0"/>
              </a:rPr>
              <a:t>Lava domes are formed when erupting lava is too thick to flow and makes a steep-sided mound as the lava piles up near the volcanic vent. The eruption of Mount St. Helens in 1980 was caused in part by a lava dome shifting to allow explosive gas and steam to escape from inside the mountain. </a:t>
            </a:r>
            <a:endParaRPr lang="en-GB" dirty="0">
              <a:latin typeface="Comic Sans MS" pitchFamily="66" charset="0"/>
            </a:endParaRPr>
          </a:p>
        </p:txBody>
      </p:sp>
      <p:pic>
        <p:nvPicPr>
          <p:cNvPr id="45058" name="Picture 2" descr="http://upload.wikimedia.org/wikipedia/commons/thumb/a/a4/MSH06_aerial_crater_from_north_high_angle_09-12-06.jpg/300px-MSH06_aerial_crater_from_north_high_angle_09-12-06.jpg">
            <a:hlinkClick r:id="rId2"/>
          </p:cNvPr>
          <p:cNvPicPr>
            <a:picLocks noChangeAspect="1" noChangeArrowheads="1"/>
          </p:cNvPicPr>
          <p:nvPr/>
        </p:nvPicPr>
        <p:blipFill>
          <a:blip r:embed="rId3" cstate="print"/>
          <a:srcRect/>
          <a:stretch>
            <a:fillRect/>
          </a:stretch>
        </p:blipFill>
        <p:spPr bwMode="auto">
          <a:xfrm>
            <a:off x="395535" y="2420888"/>
            <a:ext cx="4016525" cy="2664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All About Volcanoes for Children Introduction to Volcanoes for Kids - FreeSchool">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0" y="404665"/>
            <a:ext cx="9144000" cy="5143502"/>
          </a:xfrm>
        </p:spPr>
      </p:pic>
    </p:spTree>
    <p:extLst>
      <p:ext uri="{BB962C8B-B14F-4D97-AF65-F5344CB8AC3E}">
        <p14:creationId xmlns:p14="http://schemas.microsoft.com/office/powerpoint/2010/main" val="5209343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style>
          <a:lnRef idx="2">
            <a:schemeClr val="dk1"/>
          </a:lnRef>
          <a:fillRef idx="1">
            <a:schemeClr val="lt1"/>
          </a:fillRef>
          <a:effectRef idx="0">
            <a:schemeClr val="dk1"/>
          </a:effectRef>
          <a:fontRef idx="minor">
            <a:schemeClr val="dk1"/>
          </a:fontRef>
        </p:style>
        <p:txBody>
          <a:bodyPr>
            <a:normAutofit fontScale="90000"/>
          </a:bodyPr>
          <a:lstStyle/>
          <a:p>
            <a:r>
              <a:rPr lang="en-GB" dirty="0" smtClean="0"/>
              <a:t>What is the Ring of Fire?</a:t>
            </a:r>
            <a:endParaRPr lang="en-GB" dirty="0"/>
          </a:p>
        </p:txBody>
      </p:sp>
      <p:sp>
        <p:nvSpPr>
          <p:cNvPr id="3" name="Content Placeholder 2"/>
          <p:cNvSpPr>
            <a:spLocks noGrp="1"/>
          </p:cNvSpPr>
          <p:nvPr>
            <p:ph sz="half" idx="1"/>
          </p:nvPr>
        </p:nvSpPr>
        <p:spPr>
          <a:xfrm>
            <a:off x="395536" y="4149080"/>
            <a:ext cx="8219256" cy="2260848"/>
          </a:xfrm>
        </p:spPr>
        <p:style>
          <a:lnRef idx="2">
            <a:schemeClr val="dk1"/>
          </a:lnRef>
          <a:fillRef idx="1">
            <a:schemeClr val="lt1"/>
          </a:fillRef>
          <a:effectRef idx="0">
            <a:schemeClr val="dk1"/>
          </a:effectRef>
          <a:fontRef idx="minor">
            <a:schemeClr val="dk1"/>
          </a:fontRef>
        </p:style>
        <p:txBody>
          <a:bodyPr>
            <a:normAutofit fontScale="85000" lnSpcReduction="20000"/>
          </a:bodyPr>
          <a:lstStyle/>
          <a:p>
            <a:r>
              <a:rPr lang="en-GB" dirty="0" smtClean="0">
                <a:solidFill>
                  <a:schemeClr val="accent1"/>
                </a:solidFill>
              </a:rPr>
              <a:t>The Pacific Ring of Fire is an area of frequent earthquakes and volcanic eruptions encircling the basin of the Pacific Ocean. </a:t>
            </a:r>
            <a:r>
              <a:rPr lang="en-GB" dirty="0" smtClean="0"/>
              <a:t>The Ring of Fire has 452 volcanoes and is home to over 50% of the world's active and dormant volcanoes. Ninety percent of the world's earthquakes and 81% of the world's largest earthquakes occur along the Ring of Fire.</a:t>
            </a:r>
            <a:br>
              <a:rPr lang="en-GB" dirty="0" smtClean="0"/>
            </a:br>
            <a:endParaRPr lang="en-GB" dirty="0"/>
          </a:p>
        </p:txBody>
      </p:sp>
      <p:pic>
        <p:nvPicPr>
          <p:cNvPr id="23554" name="Picture 2" descr="Pacific Ring of Fire"/>
          <p:cNvPicPr>
            <a:picLocks noChangeAspect="1" noChangeArrowheads="1"/>
          </p:cNvPicPr>
          <p:nvPr/>
        </p:nvPicPr>
        <p:blipFill>
          <a:blip r:embed="rId2" cstate="print"/>
          <a:srcRect/>
          <a:stretch>
            <a:fillRect/>
          </a:stretch>
        </p:blipFill>
        <p:spPr bwMode="auto">
          <a:xfrm>
            <a:off x="2555776" y="1052736"/>
            <a:ext cx="3888432" cy="28824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omic Sans MS" pitchFamily="66" charset="0"/>
              </a:rPr>
              <a:t>Pompeii (79AD)</a:t>
            </a:r>
          </a:p>
        </p:txBody>
      </p:sp>
      <p:sp>
        <p:nvSpPr>
          <p:cNvPr id="37891" name="Rectangle 3"/>
          <p:cNvSpPr>
            <a:spLocks noGrp="1" noChangeArrowheads="1"/>
          </p:cNvSpPr>
          <p:nvPr>
            <p:ph type="body" idx="1"/>
          </p:nvPr>
        </p:nvSpPr>
        <p:spPr>
          <a:xfrm>
            <a:off x="3657600" y="5029200"/>
            <a:ext cx="5334000" cy="1524000"/>
          </a:xfrm>
        </p:spPr>
        <p:style>
          <a:lnRef idx="2">
            <a:schemeClr val="dk1"/>
          </a:lnRef>
          <a:fillRef idx="1">
            <a:schemeClr val="lt1"/>
          </a:fillRef>
          <a:effectRef idx="0">
            <a:schemeClr val="dk1"/>
          </a:effectRef>
          <a:fontRef idx="minor">
            <a:schemeClr val="dk1"/>
          </a:fontRef>
        </p:style>
        <p:txBody>
          <a:bodyPr/>
          <a:lstStyle/>
          <a:p>
            <a:pPr>
              <a:buFontTx/>
              <a:buNone/>
            </a:pPr>
            <a:r>
              <a:rPr lang="en-US" sz="1200" dirty="0">
                <a:latin typeface="Comic Sans MS" pitchFamily="66" charset="0"/>
              </a:rPr>
              <a:t>	</a:t>
            </a:r>
            <a:r>
              <a:rPr lang="en-US" sz="1600" dirty="0">
                <a:latin typeface="Comic Sans MS" pitchFamily="66" charset="0"/>
              </a:rPr>
              <a:t>On August 24, 79AD Mount Vesuvius literally blew its top, erupting </a:t>
            </a:r>
            <a:r>
              <a:rPr lang="en-US" sz="1600" dirty="0" err="1">
                <a:latin typeface="Comic Sans MS" pitchFamily="66" charset="0"/>
              </a:rPr>
              <a:t>tonnes</a:t>
            </a:r>
            <a:r>
              <a:rPr lang="en-US" sz="1600" dirty="0">
                <a:latin typeface="Comic Sans MS" pitchFamily="66" charset="0"/>
              </a:rPr>
              <a:t> of molten ash, pumice and sulfuric gas miles into the atmosphere. </a:t>
            </a:r>
            <a:r>
              <a:rPr lang="en-US" sz="1600" dirty="0" err="1">
                <a:latin typeface="Comic Sans MS" pitchFamily="66" charset="0"/>
              </a:rPr>
              <a:t>Pyroclastic</a:t>
            </a:r>
            <a:r>
              <a:rPr lang="en-US" sz="1600" dirty="0">
                <a:latin typeface="Comic Sans MS" pitchFamily="66" charset="0"/>
              </a:rPr>
              <a:t> flows flowed over the city of Pompeii and surrounding areas.</a:t>
            </a:r>
            <a:endParaRPr lang="en-US" sz="1200" dirty="0">
              <a:latin typeface="Comic Sans MS" pitchFamily="66" charset="0"/>
            </a:endParaRPr>
          </a:p>
        </p:txBody>
      </p:sp>
      <p:pic>
        <p:nvPicPr>
          <p:cNvPr id="37892" name="Picture 4" descr="vesuvius_01"/>
          <p:cNvPicPr>
            <a:picLocks noChangeAspect="1" noChangeArrowheads="1"/>
          </p:cNvPicPr>
          <p:nvPr/>
        </p:nvPicPr>
        <p:blipFill>
          <a:blip r:embed="rId3" cstate="print"/>
          <a:srcRect/>
          <a:stretch>
            <a:fillRect/>
          </a:stretch>
        </p:blipFill>
        <p:spPr bwMode="auto">
          <a:xfrm>
            <a:off x="3779912" y="1700808"/>
            <a:ext cx="4876800" cy="298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7893" name="Picture 5" descr="v eruption03"/>
          <p:cNvPicPr>
            <a:picLocks noChangeAspect="1" noChangeArrowheads="1"/>
          </p:cNvPicPr>
          <p:nvPr/>
        </p:nvPicPr>
        <p:blipFill>
          <a:blip r:embed="rId4" cstate="print"/>
          <a:srcRect/>
          <a:stretch>
            <a:fillRect/>
          </a:stretch>
        </p:blipFill>
        <p:spPr bwMode="auto">
          <a:xfrm>
            <a:off x="323528" y="2348880"/>
            <a:ext cx="3024336" cy="37254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style>
          <a:lnRef idx="2">
            <a:schemeClr val="dk1"/>
          </a:lnRef>
          <a:fillRef idx="1">
            <a:schemeClr val="lt1"/>
          </a:fillRef>
          <a:effectRef idx="0">
            <a:schemeClr val="dk1"/>
          </a:effectRef>
          <a:fontRef idx="minor">
            <a:schemeClr val="dk1"/>
          </a:fontRef>
        </p:style>
        <p:txBody>
          <a:bodyPr/>
          <a:lstStyle/>
          <a:p>
            <a:r>
              <a:rPr lang="en-US"/>
              <a:t>Pompeii (79AD)</a:t>
            </a:r>
          </a:p>
        </p:txBody>
      </p:sp>
      <p:sp>
        <p:nvSpPr>
          <p:cNvPr id="39939" name="Rectangle 3"/>
          <p:cNvSpPr>
            <a:spLocks noGrp="1" noChangeArrowheads="1"/>
          </p:cNvSpPr>
          <p:nvPr>
            <p:ph type="body" idx="1"/>
          </p:nvPr>
        </p:nvSpPr>
        <p:spPr>
          <a:xfrm>
            <a:off x="228600" y="1600200"/>
            <a:ext cx="5257800" cy="1828800"/>
          </a:xfrm>
        </p:spPr>
        <p:style>
          <a:lnRef idx="2">
            <a:schemeClr val="dk1"/>
          </a:lnRef>
          <a:fillRef idx="1">
            <a:schemeClr val="lt1"/>
          </a:fillRef>
          <a:effectRef idx="0">
            <a:schemeClr val="dk1"/>
          </a:effectRef>
          <a:fontRef idx="minor">
            <a:schemeClr val="dk1"/>
          </a:fontRef>
        </p:style>
        <p:txBody>
          <a:bodyPr/>
          <a:lstStyle/>
          <a:p>
            <a:pPr>
              <a:buFontTx/>
              <a:buNone/>
            </a:pPr>
            <a:r>
              <a:rPr lang="en-US" dirty="0">
                <a:latin typeface="Verdana" pitchFamily="34" charset="0"/>
              </a:rPr>
              <a:t>	</a:t>
            </a:r>
            <a:r>
              <a:rPr lang="en-US" sz="1600" dirty="0" err="1">
                <a:latin typeface="Verdana" pitchFamily="34" charset="0"/>
              </a:rPr>
              <a:t>Pyroclastic</a:t>
            </a:r>
            <a:r>
              <a:rPr lang="en-US" sz="1600" dirty="0">
                <a:latin typeface="Verdana" pitchFamily="34" charset="0"/>
              </a:rPr>
              <a:t> flows of poisonous gas and hot volcanic debris engulfed the cities of Pompeii, Herculaneum and </a:t>
            </a:r>
            <a:r>
              <a:rPr lang="en-US" sz="1600" dirty="0" err="1">
                <a:latin typeface="Verdana" pitchFamily="34" charset="0"/>
              </a:rPr>
              <a:t>Stabiae</a:t>
            </a:r>
            <a:r>
              <a:rPr lang="en-US" sz="1600" dirty="0">
                <a:latin typeface="Verdana" pitchFamily="34" charset="0"/>
              </a:rPr>
              <a:t> suffocating the inhabitants and burying the buildings.</a:t>
            </a:r>
          </a:p>
        </p:txBody>
      </p:sp>
      <p:pic>
        <p:nvPicPr>
          <p:cNvPr id="39940" name="Picture 4" descr="pompeii dog"/>
          <p:cNvPicPr>
            <a:picLocks noChangeAspect="1" noChangeArrowheads="1"/>
          </p:cNvPicPr>
          <p:nvPr/>
        </p:nvPicPr>
        <p:blipFill>
          <a:blip r:embed="rId3" cstate="print"/>
          <a:srcRect/>
          <a:stretch>
            <a:fillRect/>
          </a:stretch>
        </p:blipFill>
        <p:spPr bwMode="auto">
          <a:xfrm>
            <a:off x="827584" y="3645024"/>
            <a:ext cx="3960440" cy="2904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9943" name="Picture 7" descr="408px-Pompeii_Garden_of_the_Fugitives_02"/>
          <p:cNvPicPr>
            <a:picLocks noChangeAspect="1" noChangeArrowheads="1"/>
          </p:cNvPicPr>
          <p:nvPr/>
        </p:nvPicPr>
        <p:blipFill>
          <a:blip r:embed="rId4" cstate="print"/>
          <a:srcRect/>
          <a:stretch>
            <a:fillRect/>
          </a:stretch>
        </p:blipFill>
        <p:spPr bwMode="auto">
          <a:xfrm>
            <a:off x="5580112" y="1700808"/>
            <a:ext cx="3316288" cy="4868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t>Pompeii (79AD)</a:t>
            </a:r>
          </a:p>
        </p:txBody>
      </p:sp>
      <p:sp>
        <p:nvSpPr>
          <p:cNvPr id="41987" name="Rectangle 3"/>
          <p:cNvSpPr>
            <a:spLocks noGrp="1" noChangeArrowheads="1"/>
          </p:cNvSpPr>
          <p:nvPr>
            <p:ph type="body" idx="1"/>
          </p:nvPr>
        </p:nvSpPr>
        <p:spPr>
          <a:xfrm>
            <a:off x="5257800" y="1524000"/>
            <a:ext cx="3657600" cy="2438400"/>
          </a:xfrm>
        </p:spPr>
        <p:style>
          <a:lnRef idx="2">
            <a:schemeClr val="dk1"/>
          </a:lnRef>
          <a:fillRef idx="1">
            <a:schemeClr val="lt1"/>
          </a:fillRef>
          <a:effectRef idx="0">
            <a:schemeClr val="dk1"/>
          </a:effectRef>
          <a:fontRef idx="minor">
            <a:schemeClr val="dk1"/>
          </a:fontRef>
        </p:style>
        <p:txBody>
          <a:bodyPr/>
          <a:lstStyle/>
          <a:p>
            <a:pPr>
              <a:buFontTx/>
              <a:buNone/>
            </a:pPr>
            <a:r>
              <a:rPr lang="en-US" dirty="0">
                <a:latin typeface="Verdana" pitchFamily="34" charset="0"/>
              </a:rPr>
              <a:t>	</a:t>
            </a:r>
            <a:r>
              <a:rPr lang="en-US" sz="1600" dirty="0">
                <a:latin typeface="Verdana" pitchFamily="34" charset="0"/>
              </a:rPr>
              <a:t>The cities remained buried and undiscovered for almost 1700 years until excavation began in 1748. These excavations continue today and provide insight into life during the Roman Empire.</a:t>
            </a:r>
            <a:endParaRPr lang="en-US" dirty="0">
              <a:latin typeface="Verdana" pitchFamily="34" charset="0"/>
            </a:endParaRPr>
          </a:p>
        </p:txBody>
      </p:sp>
      <p:pic>
        <p:nvPicPr>
          <p:cNvPr id="41988" name="Picture 4" descr="pompeii aerialforum"/>
          <p:cNvPicPr>
            <a:picLocks noChangeAspect="1" noChangeArrowheads="1"/>
          </p:cNvPicPr>
          <p:nvPr/>
        </p:nvPicPr>
        <p:blipFill>
          <a:blip r:embed="rId3" cstate="print"/>
          <a:srcRect/>
          <a:stretch>
            <a:fillRect/>
          </a:stretch>
        </p:blipFill>
        <p:spPr bwMode="auto">
          <a:xfrm>
            <a:off x="228600" y="1752600"/>
            <a:ext cx="5305425" cy="3959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1989" name="Picture 5" descr="Pompeii_Ruins"/>
          <p:cNvPicPr>
            <a:picLocks noChangeAspect="1" noChangeArrowheads="1"/>
          </p:cNvPicPr>
          <p:nvPr/>
        </p:nvPicPr>
        <p:blipFill>
          <a:blip r:embed="rId4" cstate="print"/>
          <a:srcRect/>
          <a:stretch>
            <a:fillRect/>
          </a:stretch>
        </p:blipFill>
        <p:spPr bwMode="auto">
          <a:xfrm>
            <a:off x="5105400" y="3771900"/>
            <a:ext cx="3810000"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GB" sz="3600" dirty="0" smtClean="0">
                <a:latin typeface="Comic Sans MS" pitchFamily="66" charset="0"/>
              </a:rPr>
              <a:t>Further information about volcanoes</a:t>
            </a:r>
            <a:endParaRPr lang="en-GB" sz="3600" dirty="0">
              <a:latin typeface="Comic Sans MS" pitchFamily="66" charset="0"/>
            </a:endParaRPr>
          </a:p>
        </p:txBody>
      </p:sp>
      <p:sp>
        <p:nvSpPr>
          <p:cNvPr id="3" name="Content Placeholder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r>
              <a:rPr lang="en-GB" sz="1800" dirty="0" smtClean="0">
                <a:latin typeface="Comic Sans MS" pitchFamily="66" charset="0"/>
                <a:hlinkClick r:id="rId3"/>
              </a:rPr>
              <a:t>http://www.woodlands-junior.kent.sch.uk/Homework/mountains/volcanoes.htm</a:t>
            </a:r>
            <a:endParaRPr lang="en-GB" sz="1800" dirty="0" smtClean="0">
              <a:latin typeface="Comic Sans MS" pitchFamily="66" charset="0"/>
            </a:endParaRPr>
          </a:p>
          <a:p>
            <a:r>
              <a:rPr lang="en-GB" sz="1800" dirty="0" smtClean="0">
                <a:latin typeface="Comic Sans MS" pitchFamily="66" charset="0"/>
                <a:hlinkClick r:id="rId4"/>
              </a:rPr>
              <a:t>http://www.bbc.co.uk/science/earth/natural_disasters/volcano</a:t>
            </a:r>
            <a:endParaRPr lang="en-GB" sz="1800" dirty="0" smtClean="0">
              <a:latin typeface="Comic Sans MS" pitchFamily="66" charset="0"/>
            </a:endParaRPr>
          </a:p>
          <a:p>
            <a:r>
              <a:rPr lang="en-GB" sz="1800" dirty="0" smtClean="0">
                <a:latin typeface="Comic Sans MS" pitchFamily="66" charset="0"/>
                <a:hlinkClick r:id="rId5"/>
              </a:rPr>
              <a:t>http://www.weatherwizkids.com/weather-volcano.htm</a:t>
            </a:r>
            <a:endParaRPr lang="en-GB" sz="1800" dirty="0" smtClean="0">
              <a:latin typeface="Comic Sans MS" pitchFamily="66" charset="0"/>
            </a:endParaRPr>
          </a:p>
          <a:p>
            <a:r>
              <a:rPr lang="en-GB" sz="1800" dirty="0" smtClean="0">
                <a:latin typeface="Comic Sans MS" pitchFamily="66" charset="0"/>
                <a:hlinkClick r:id="rId6"/>
              </a:rPr>
              <a:t>http://kids.discovery.com/games/build-play/volcano-explorer</a:t>
            </a:r>
            <a:endParaRPr lang="en-GB" sz="1800" dirty="0" smtClean="0">
              <a:latin typeface="Comic Sans MS" pitchFamily="66" charset="0"/>
            </a:endParaRPr>
          </a:p>
          <a:p>
            <a:r>
              <a:rPr lang="en-GB" sz="1800" dirty="0" smtClean="0">
                <a:latin typeface="Comic Sans MS" pitchFamily="66" charset="0"/>
                <a:hlinkClick r:id="rId7"/>
              </a:rPr>
              <a:t>http://vulcan.wr.usgs.gov/Outreach/AboutVolcanoes/what_is_a_volcano.html</a:t>
            </a:r>
            <a:endParaRPr lang="en-GB" sz="1800" dirty="0" smtClean="0">
              <a:latin typeface="Comic Sans MS" pitchFamily="66" charset="0"/>
            </a:endParaRPr>
          </a:p>
          <a:p>
            <a:r>
              <a:rPr lang="en-GB" sz="1800" dirty="0" smtClean="0">
                <a:latin typeface="Comic Sans MS" pitchFamily="66" charset="0"/>
                <a:hlinkClick r:id="rId8"/>
              </a:rPr>
              <a:t>general-facts-about-volcanoes</a:t>
            </a:r>
            <a:endParaRPr lang="en-GB" sz="1800" dirty="0" smtClean="0">
              <a:latin typeface="Comic Sans MS" pitchFamily="66" charset="0"/>
            </a:endParaRPr>
          </a:p>
          <a:p>
            <a:r>
              <a:rPr lang="en-GB" sz="1800" dirty="0" smtClean="0">
                <a:latin typeface="Comic Sans MS" pitchFamily="66" charset="0"/>
                <a:hlinkClick r:id="rId9"/>
              </a:rPr>
              <a:t>http://www.learner.org/interactives/volcanoes/entry.html</a:t>
            </a:r>
            <a:endParaRPr lang="en-GB" sz="1800" dirty="0" smtClean="0">
              <a:latin typeface="Comic Sans MS" pitchFamily="66" charset="0"/>
            </a:endParaRPr>
          </a:p>
          <a:p>
            <a:r>
              <a:rPr lang="en-GB" sz="1800" dirty="0" smtClean="0">
                <a:latin typeface="Comic Sans MS" pitchFamily="66" charset="0"/>
                <a:hlinkClick r:id="rId10"/>
              </a:rPr>
              <a:t>http://volcano.oregonstate.edu/volcano_table</a:t>
            </a:r>
            <a:endParaRPr lang="en-GB" sz="1800" dirty="0" smtClean="0">
              <a:latin typeface="Comic Sans MS" pitchFamily="66" charset="0"/>
            </a:endParaRPr>
          </a:p>
          <a:p>
            <a:r>
              <a:rPr lang="en-GB" sz="1800" dirty="0" smtClean="0">
                <a:latin typeface="Comic Sans MS" pitchFamily="66" charset="0"/>
                <a:hlinkClick r:id="rId11"/>
              </a:rPr>
              <a:t>http://kids.nationalgeographic.com/kids/games/puzzlesquizzes/quizyournoodle-volcanoes/</a:t>
            </a:r>
            <a:endParaRPr lang="en-GB" sz="1800" dirty="0" smtClean="0">
              <a:latin typeface="Comic Sans MS" pitchFamily="66" charset="0"/>
            </a:endParaRPr>
          </a:p>
          <a:p>
            <a:endParaRPr lang="en-GB" sz="1800" dirty="0" smtClean="0">
              <a:latin typeface="Comic Sans MS" pitchFamily="66" charset="0"/>
            </a:endParaRPr>
          </a:p>
          <a:p>
            <a:endParaRPr lang="en-GB" sz="1600" dirty="0">
              <a:latin typeface="Comic Sans MS" pitchFamily="66"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Reference for PowerPoint</a:t>
            </a:r>
            <a:endParaRPr lang="en-AU" dirty="0"/>
          </a:p>
        </p:txBody>
      </p:sp>
      <p:sp>
        <p:nvSpPr>
          <p:cNvPr id="3" name="Content Placeholder 2"/>
          <p:cNvSpPr>
            <a:spLocks noGrp="1"/>
          </p:cNvSpPr>
          <p:nvPr>
            <p:ph idx="1"/>
          </p:nvPr>
        </p:nvSpPr>
        <p:spPr/>
        <p:txBody>
          <a:bodyPr/>
          <a:lstStyle/>
          <a:p>
            <a:pPr marL="0" indent="0">
              <a:buNone/>
            </a:pPr>
            <a:r>
              <a:rPr lang="en-AU" dirty="0" smtClean="0"/>
              <a:t>Donavon, R. (2017). </a:t>
            </a:r>
            <a:r>
              <a:rPr lang="en-AU" i="1" dirty="0" smtClean="0"/>
              <a:t>Volcanoes</a:t>
            </a:r>
            <a:r>
              <a:rPr lang="en-AU" dirty="0" smtClean="0"/>
              <a:t>. PowerPoint Presentation. </a:t>
            </a:r>
            <a:endParaRPr lang="en-AU" dirty="0"/>
          </a:p>
        </p:txBody>
      </p:sp>
    </p:spTree>
    <p:extLst>
      <p:ext uri="{BB962C8B-B14F-4D97-AF65-F5344CB8AC3E}">
        <p14:creationId xmlns:p14="http://schemas.microsoft.com/office/powerpoint/2010/main" val="1636837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Video Reference for Bibliography</a:t>
            </a:r>
            <a:endParaRPr lang="en-AU" dirty="0"/>
          </a:p>
        </p:txBody>
      </p:sp>
      <p:sp>
        <p:nvSpPr>
          <p:cNvPr id="6" name="Content Placeholder 5"/>
          <p:cNvSpPr>
            <a:spLocks noGrp="1"/>
          </p:cNvSpPr>
          <p:nvPr>
            <p:ph idx="1"/>
          </p:nvPr>
        </p:nvSpPr>
        <p:spPr/>
        <p:txBody>
          <a:bodyPr/>
          <a:lstStyle/>
          <a:p>
            <a:pPr marL="0" indent="0">
              <a:buNone/>
            </a:pPr>
            <a:r>
              <a:rPr lang="en-AU" dirty="0" smtClean="0"/>
              <a:t>Free School. (2015, April 14). </a:t>
            </a:r>
            <a:r>
              <a:rPr lang="en-AU" i="1" dirty="0"/>
              <a:t>All About Volcanoes for Children: Introduction to Volcanoes for Kids </a:t>
            </a:r>
            <a:r>
              <a:rPr lang="en-AU" i="1" dirty="0" smtClean="0"/>
              <a:t>– </a:t>
            </a:r>
            <a:r>
              <a:rPr lang="en-AU" i="1" dirty="0" err="1" smtClean="0"/>
              <a:t>FreeSchool</a:t>
            </a:r>
            <a:r>
              <a:rPr lang="en-AU" i="1" dirty="0" smtClean="0"/>
              <a:t>. </a:t>
            </a:r>
            <a:r>
              <a:rPr lang="en-AU" dirty="0"/>
              <a:t>Accessed from </a:t>
            </a:r>
            <a:r>
              <a:rPr lang="en-AU" dirty="0">
                <a:hlinkClick r:id="rId2"/>
              </a:rPr>
              <a:t>https://</a:t>
            </a:r>
            <a:r>
              <a:rPr lang="en-AU" dirty="0" smtClean="0">
                <a:hlinkClick r:id="rId2"/>
              </a:rPr>
              <a:t>www.youtube.com/watch?v=V863xR0Y2qk</a:t>
            </a:r>
            <a:r>
              <a:rPr lang="en-AU" dirty="0" smtClean="0"/>
              <a:t> </a:t>
            </a:r>
            <a:endParaRPr lang="en-AU" dirty="0"/>
          </a:p>
          <a:p>
            <a:pPr marL="0" indent="0">
              <a:buNone/>
            </a:pPr>
            <a:endParaRPr lang="en-AU" dirty="0"/>
          </a:p>
        </p:txBody>
      </p:sp>
    </p:spTree>
    <p:extLst>
      <p:ext uri="{BB962C8B-B14F-4D97-AF65-F5344CB8AC3E}">
        <p14:creationId xmlns:p14="http://schemas.microsoft.com/office/powerpoint/2010/main" val="51999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GB" dirty="0" smtClean="0">
                <a:latin typeface="Comic Sans MS" pitchFamily="66" charset="0"/>
              </a:rPr>
              <a:t>What will you find out?</a:t>
            </a:r>
            <a:endParaRPr lang="en-GB" dirty="0">
              <a:latin typeface="Comic Sans MS" pitchFamily="66" charset="0"/>
            </a:endParaRPr>
          </a:p>
        </p:txBody>
      </p:sp>
      <p:sp>
        <p:nvSpPr>
          <p:cNvPr id="3" name="Content Placeholder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r>
              <a:rPr lang="en-GB" sz="2400" dirty="0" smtClean="0">
                <a:latin typeface="Comic Sans MS" pitchFamily="66" charset="0"/>
              </a:rPr>
              <a:t>What a volcano is </a:t>
            </a:r>
          </a:p>
          <a:p>
            <a:r>
              <a:rPr lang="en-GB" sz="2400" dirty="0" smtClean="0">
                <a:latin typeface="Comic Sans MS" pitchFamily="66" charset="0"/>
              </a:rPr>
              <a:t>Why volcanoes erupt</a:t>
            </a:r>
          </a:p>
          <a:p>
            <a:r>
              <a:rPr lang="en-GB" sz="2400" dirty="0" smtClean="0">
                <a:latin typeface="Comic Sans MS" pitchFamily="66" charset="0"/>
              </a:rPr>
              <a:t>The different types of volcanoes there are</a:t>
            </a:r>
          </a:p>
          <a:p>
            <a:r>
              <a:rPr lang="en-GB" sz="2400" dirty="0" smtClean="0">
                <a:latin typeface="Comic Sans MS" pitchFamily="66" charset="0"/>
              </a:rPr>
              <a:t>The difference between lava and magma</a:t>
            </a:r>
          </a:p>
          <a:p>
            <a:r>
              <a:rPr lang="en-GB" sz="2400" dirty="0" smtClean="0">
                <a:latin typeface="Comic Sans MS" pitchFamily="66" charset="0"/>
              </a:rPr>
              <a:t>How many volcanoes there are</a:t>
            </a:r>
          </a:p>
          <a:p>
            <a:r>
              <a:rPr lang="en-GB" sz="2400" dirty="0" smtClean="0">
                <a:latin typeface="Comic Sans MS" pitchFamily="66" charset="0"/>
              </a:rPr>
              <a:t>What the ring of fire is</a:t>
            </a:r>
          </a:p>
          <a:p>
            <a:r>
              <a:rPr lang="en-GB" sz="2400" dirty="0" smtClean="0">
                <a:latin typeface="Comic Sans MS" pitchFamily="66" charset="0"/>
              </a:rPr>
              <a:t>Pompeii</a:t>
            </a:r>
            <a:endParaRPr lang="en-GB" sz="2400" dirty="0" smtClean="0">
              <a:latin typeface="Comic Sans MS" pitchFamily="66" charset="0"/>
            </a:endParaRPr>
          </a:p>
          <a:p>
            <a:endParaRPr lang="en-GB" dirty="0" smtClean="0">
              <a:latin typeface="Comic Sans MS" pitchFamily="66" charset="0"/>
            </a:endParaRPr>
          </a:p>
          <a:p>
            <a:endParaRPr lang="en-GB" dirty="0" smtClean="0">
              <a:latin typeface="Comic Sans MS" pitchFamily="66" charset="0"/>
            </a:endParaRPr>
          </a:p>
          <a:p>
            <a:endParaRPr lang="en-GB" dirty="0">
              <a:latin typeface="Comic Sans MS" pitchFamily="66"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536" y="260648"/>
            <a:ext cx="8280920" cy="4637111"/>
          </a:xfrm>
          <a:ln w="38100"/>
        </p:spPr>
        <p:style>
          <a:lnRef idx="2">
            <a:schemeClr val="dk1"/>
          </a:lnRef>
          <a:fillRef idx="1">
            <a:schemeClr val="lt1"/>
          </a:fillRef>
          <a:effectRef idx="0">
            <a:schemeClr val="dk1"/>
          </a:effectRef>
          <a:fontRef idx="minor">
            <a:schemeClr val="dk1"/>
          </a:fontRef>
        </p:style>
        <p:txBody>
          <a:bodyPr>
            <a:noAutofit/>
          </a:bodyPr>
          <a:lstStyle/>
          <a:p>
            <a:pPr algn="ctr">
              <a:buNone/>
            </a:pPr>
            <a:r>
              <a:rPr lang="en-GB" b="1" u="sng" dirty="0" smtClean="0">
                <a:latin typeface="Comic Sans MS" pitchFamily="66" charset="0"/>
              </a:rPr>
              <a:t>Did you know?</a:t>
            </a:r>
          </a:p>
          <a:p>
            <a:r>
              <a:rPr lang="en-GB" sz="2400" dirty="0" smtClean="0">
                <a:latin typeface="Comic Sans MS" pitchFamily="66" charset="0"/>
              </a:rPr>
              <a:t>The word </a:t>
            </a:r>
            <a:r>
              <a:rPr lang="en-GB" sz="2400" u="sng" dirty="0" smtClean="0">
                <a:solidFill>
                  <a:schemeClr val="accent1"/>
                </a:solidFill>
                <a:latin typeface="Comic Sans MS" pitchFamily="66" charset="0"/>
              </a:rPr>
              <a:t>"volcano" comes from</a:t>
            </a:r>
            <a:r>
              <a:rPr lang="en-GB" sz="2400" dirty="0" smtClean="0">
                <a:latin typeface="Comic Sans MS" pitchFamily="66" charset="0"/>
              </a:rPr>
              <a:t> the little island of </a:t>
            </a:r>
            <a:r>
              <a:rPr lang="en-GB" sz="2400" i="1" dirty="0" err="1" smtClean="0">
                <a:solidFill>
                  <a:schemeClr val="accent1"/>
                </a:solidFill>
                <a:latin typeface="Comic Sans MS" pitchFamily="66" charset="0"/>
              </a:rPr>
              <a:t>Vulcano</a:t>
            </a:r>
            <a:r>
              <a:rPr lang="en-GB" sz="2400" i="1" dirty="0" smtClean="0">
                <a:solidFill>
                  <a:schemeClr val="accent1"/>
                </a:solidFill>
                <a:latin typeface="Comic Sans MS" pitchFamily="66" charset="0"/>
              </a:rPr>
              <a:t> in the Mediterranean Sea off Sicily</a:t>
            </a:r>
            <a:r>
              <a:rPr lang="en-GB" sz="2400" dirty="0" smtClean="0">
                <a:latin typeface="Comic Sans MS" pitchFamily="66" charset="0"/>
              </a:rPr>
              <a:t>. Centuries ago, the </a:t>
            </a:r>
            <a:r>
              <a:rPr lang="en-GB" sz="2400" dirty="0" smtClean="0">
                <a:solidFill>
                  <a:schemeClr val="accent1"/>
                </a:solidFill>
                <a:latin typeface="Comic Sans MS" pitchFamily="66" charset="0"/>
              </a:rPr>
              <a:t>people</a:t>
            </a:r>
            <a:r>
              <a:rPr lang="en-GB" sz="2400" dirty="0" smtClean="0">
                <a:latin typeface="Comic Sans MS" pitchFamily="66" charset="0"/>
              </a:rPr>
              <a:t> living in this area </a:t>
            </a:r>
            <a:r>
              <a:rPr lang="en-GB" sz="2400" dirty="0" smtClean="0">
                <a:solidFill>
                  <a:schemeClr val="accent1"/>
                </a:solidFill>
                <a:latin typeface="Comic Sans MS" pitchFamily="66" charset="0"/>
              </a:rPr>
              <a:t>believed that </a:t>
            </a:r>
            <a:r>
              <a:rPr lang="en-GB" sz="2400" dirty="0" err="1" smtClean="0">
                <a:solidFill>
                  <a:schemeClr val="accent1"/>
                </a:solidFill>
                <a:latin typeface="Comic Sans MS" pitchFamily="66" charset="0"/>
              </a:rPr>
              <a:t>Vulcano</a:t>
            </a:r>
            <a:r>
              <a:rPr lang="en-GB" sz="2400" dirty="0" smtClean="0">
                <a:solidFill>
                  <a:schemeClr val="accent1"/>
                </a:solidFill>
                <a:latin typeface="Comic Sans MS" pitchFamily="66" charset="0"/>
              </a:rPr>
              <a:t> was the chimney of the forge of Vulcan -- the blacksmith of the Roman gods</a:t>
            </a:r>
            <a:r>
              <a:rPr lang="en-GB" sz="2400" dirty="0" smtClean="0">
                <a:latin typeface="Comic Sans MS" pitchFamily="66" charset="0"/>
              </a:rPr>
              <a:t>. They thought that the hot lava fragments and clouds of dust erupting from </a:t>
            </a:r>
            <a:r>
              <a:rPr lang="en-GB" sz="2400" dirty="0" err="1" smtClean="0">
                <a:latin typeface="Comic Sans MS" pitchFamily="66" charset="0"/>
              </a:rPr>
              <a:t>Vulcano</a:t>
            </a:r>
            <a:r>
              <a:rPr lang="en-GB" sz="2400" dirty="0" smtClean="0">
                <a:latin typeface="Comic Sans MS" pitchFamily="66" charset="0"/>
              </a:rPr>
              <a:t> came from Vulcan's forge as he beat out thunderbolts for Jupiter, king of the gods, and weapons for Mars, the god of war.</a:t>
            </a:r>
            <a:endParaRPr lang="en-GB" sz="2400" dirty="0">
              <a:latin typeface="Comic Sans MS" pitchFamily="66" charset="0"/>
            </a:endParaRPr>
          </a:p>
        </p:txBody>
      </p:sp>
      <p:pic>
        <p:nvPicPr>
          <p:cNvPr id="7170" name="Picture 2" descr="http://museumvictoria.com.au/pages/9437/dia41_h600px.jpg"/>
          <p:cNvPicPr>
            <a:picLocks noChangeAspect="1" noChangeArrowheads="1"/>
          </p:cNvPicPr>
          <p:nvPr/>
        </p:nvPicPr>
        <p:blipFill>
          <a:blip r:embed="rId2" cstate="print"/>
          <a:srcRect/>
          <a:stretch>
            <a:fillRect/>
          </a:stretch>
        </p:blipFill>
        <p:spPr bwMode="auto">
          <a:xfrm>
            <a:off x="744115" y="4293096"/>
            <a:ext cx="1335511" cy="2304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172" name="Picture 4" descr="http://www.crystalinks.com/vulcanstatue.jpg"/>
          <p:cNvPicPr>
            <a:picLocks noChangeAspect="1" noChangeArrowheads="1"/>
          </p:cNvPicPr>
          <p:nvPr/>
        </p:nvPicPr>
        <p:blipFill>
          <a:blip r:embed="rId3" cstate="print"/>
          <a:srcRect/>
          <a:stretch>
            <a:fillRect/>
          </a:stretch>
        </p:blipFill>
        <p:spPr bwMode="auto">
          <a:xfrm>
            <a:off x="7020272" y="3933056"/>
            <a:ext cx="1440160" cy="2680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174" name="Picture 6" descr="http://t3.gstatic.com/images?q=tbn:ANd9GcRuXgowKfl9kYrceYP3Oh99sv_TGH-f_gzU8f4a0dE6PUmtFDe-jQ"/>
          <p:cNvPicPr>
            <a:picLocks noChangeAspect="1" noChangeArrowheads="1"/>
          </p:cNvPicPr>
          <p:nvPr/>
        </p:nvPicPr>
        <p:blipFill>
          <a:blip r:embed="rId4" cstate="print"/>
          <a:srcRect/>
          <a:stretch>
            <a:fillRect/>
          </a:stretch>
        </p:blipFill>
        <p:spPr bwMode="auto">
          <a:xfrm>
            <a:off x="2771800" y="4437112"/>
            <a:ext cx="3312368" cy="21842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1506" name="Picture 2" descr="http://t0.gstatic.com/images?q=tbn:ANd9GcQ9bJFyR-xtRKVeW1L1ChznL0fx5wB7HFNb0rtNWA63e-JcB881LA"/>
          <p:cNvPicPr>
            <a:picLocks noChangeAspect="1" noChangeArrowheads="1"/>
          </p:cNvPicPr>
          <p:nvPr/>
        </p:nvPicPr>
        <p:blipFill>
          <a:blip r:embed="rId2" cstate="print"/>
          <a:srcRect/>
          <a:stretch>
            <a:fillRect/>
          </a:stretch>
        </p:blipFill>
        <p:spPr bwMode="auto">
          <a:xfrm>
            <a:off x="-11779" y="0"/>
            <a:ext cx="9155779" cy="6858000"/>
          </a:xfrm>
          <a:prstGeom prst="rect">
            <a:avLst/>
          </a:prstGeom>
          <a:noFill/>
        </p:spPr>
      </p:pic>
      <p:sp>
        <p:nvSpPr>
          <p:cNvPr id="2" name="Title 1"/>
          <p:cNvSpPr>
            <a:spLocks noGrp="1"/>
          </p:cNvSpPr>
          <p:nvPr>
            <p:ph type="title"/>
          </p:nvPr>
        </p:nvSpPr>
        <p:spPr>
          <a:xfrm>
            <a:off x="457200" y="274638"/>
            <a:ext cx="8229600" cy="634082"/>
          </a:xfrm>
        </p:spPr>
        <p:style>
          <a:lnRef idx="2">
            <a:schemeClr val="dk1"/>
          </a:lnRef>
          <a:fillRef idx="1">
            <a:schemeClr val="lt1"/>
          </a:fillRef>
          <a:effectRef idx="0">
            <a:schemeClr val="dk1"/>
          </a:effectRef>
          <a:fontRef idx="minor">
            <a:schemeClr val="dk1"/>
          </a:fontRef>
        </p:style>
        <p:txBody>
          <a:bodyPr>
            <a:normAutofit fontScale="90000"/>
          </a:bodyPr>
          <a:lstStyle/>
          <a:p>
            <a:r>
              <a:rPr lang="en-GB" dirty="0" smtClean="0">
                <a:latin typeface="Comic Sans MS" pitchFamily="66" charset="0"/>
              </a:rPr>
              <a:t>What is a volcano?</a:t>
            </a:r>
            <a:endParaRPr lang="en-GB" dirty="0">
              <a:latin typeface="Comic Sans MS" pitchFamily="66" charset="0"/>
            </a:endParaRPr>
          </a:p>
        </p:txBody>
      </p:sp>
      <p:sp>
        <p:nvSpPr>
          <p:cNvPr id="3" name="Content Placeholder 2"/>
          <p:cNvSpPr>
            <a:spLocks noGrp="1"/>
          </p:cNvSpPr>
          <p:nvPr>
            <p:ph sz="half" idx="1"/>
          </p:nvPr>
        </p:nvSpPr>
        <p:spPr>
          <a:xfrm>
            <a:off x="323528" y="1268760"/>
            <a:ext cx="4104456" cy="3600400"/>
          </a:xfrm>
          <a:prstGeom prst="ellipse">
            <a:avLst/>
          </a:prstGeom>
        </p:spPr>
        <p:style>
          <a:lnRef idx="2">
            <a:schemeClr val="dk1"/>
          </a:lnRef>
          <a:fillRef idx="1">
            <a:schemeClr val="lt1"/>
          </a:fillRef>
          <a:effectRef idx="0">
            <a:schemeClr val="dk1"/>
          </a:effectRef>
          <a:fontRef idx="minor">
            <a:schemeClr val="dk1"/>
          </a:fontRef>
        </p:style>
        <p:txBody>
          <a:bodyPr lIns="72000" tIns="0" rIns="72000" bIns="0" anchor="ctr">
            <a:normAutofit fontScale="77500" lnSpcReduction="20000"/>
          </a:bodyPr>
          <a:lstStyle/>
          <a:p>
            <a:pPr algn="ctr">
              <a:buNone/>
            </a:pPr>
            <a:r>
              <a:rPr lang="en-GB" sz="2400" dirty="0" smtClean="0">
                <a:latin typeface="Comic Sans MS" pitchFamily="66" charset="0"/>
              </a:rPr>
              <a:t>Volcanoes </a:t>
            </a:r>
          </a:p>
          <a:p>
            <a:pPr algn="ctr">
              <a:buNone/>
            </a:pPr>
            <a:r>
              <a:rPr lang="en-GB" sz="2400" dirty="0" smtClean="0">
                <a:latin typeface="Comic Sans MS" pitchFamily="66" charset="0"/>
              </a:rPr>
              <a:t>are dramatic evidence</a:t>
            </a:r>
          </a:p>
          <a:p>
            <a:pPr algn="ctr">
              <a:buNone/>
            </a:pPr>
            <a:r>
              <a:rPr lang="en-GB" sz="2400" dirty="0" smtClean="0">
                <a:latin typeface="Comic Sans MS" pitchFamily="66" charset="0"/>
              </a:rPr>
              <a:t>of the  powerful forces at work inside the Earth. Eruptions of ash, gas and </a:t>
            </a:r>
            <a:r>
              <a:rPr lang="en-GB" sz="2400" dirty="0" smtClean="0">
                <a:latin typeface="Comic Sans MS" pitchFamily="66" charset="0"/>
              </a:rPr>
              <a:t>lava </a:t>
            </a:r>
            <a:r>
              <a:rPr lang="en-GB" sz="2400" dirty="0" smtClean="0">
                <a:latin typeface="Comic Sans MS" pitchFamily="66" charset="0"/>
              </a:rPr>
              <a:t>destroy  entire cities and kill large numbers of people. </a:t>
            </a:r>
            <a:endParaRPr lang="en-GB" sz="2400" dirty="0">
              <a:latin typeface="Comic Sans MS" pitchFamily="66" charset="0"/>
            </a:endParaRPr>
          </a:p>
        </p:txBody>
      </p:sp>
      <p:sp>
        <p:nvSpPr>
          <p:cNvPr id="7" name="Oval 6"/>
          <p:cNvSpPr/>
          <p:nvPr/>
        </p:nvSpPr>
        <p:spPr>
          <a:xfrm>
            <a:off x="5004048" y="4005064"/>
            <a:ext cx="3096344" cy="2466915"/>
          </a:xfrm>
          <a:prstGeom prst="ellipse">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smtClean="0">
                <a:solidFill>
                  <a:schemeClr val="accent1"/>
                </a:solidFill>
                <a:latin typeface="Comic Sans MS" pitchFamily="66" charset="0"/>
              </a:rPr>
              <a:t>Volcanoes are like giant safety valves that release the pressure that builds up inside the Earth. </a:t>
            </a:r>
            <a:endParaRPr lang="en-GB" dirty="0">
              <a:solidFill>
                <a:schemeClr val="accent1"/>
              </a:solidFill>
              <a:latin typeface="Comic Sans MS" pitchFamily="66"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520" y="260648"/>
            <a:ext cx="4392488" cy="4968552"/>
          </a:xfrm>
        </p:spPr>
        <p:style>
          <a:lnRef idx="2">
            <a:schemeClr val="dk1"/>
          </a:lnRef>
          <a:fillRef idx="1">
            <a:schemeClr val="lt1"/>
          </a:fillRef>
          <a:effectRef idx="0">
            <a:schemeClr val="dk1"/>
          </a:effectRef>
          <a:fontRef idx="minor">
            <a:schemeClr val="dk1"/>
          </a:fontRef>
        </p:style>
        <p:txBody>
          <a:bodyPr>
            <a:noAutofit/>
          </a:bodyPr>
          <a:lstStyle/>
          <a:p>
            <a:pPr>
              <a:buNone/>
            </a:pPr>
            <a:r>
              <a:rPr lang="en-GB" dirty="0" smtClean="0">
                <a:latin typeface="Comic Sans MS" pitchFamily="66" charset="0"/>
              </a:rPr>
              <a:t>   </a:t>
            </a:r>
            <a:r>
              <a:rPr lang="en-GB" sz="1800" dirty="0" smtClean="0">
                <a:solidFill>
                  <a:schemeClr val="accent1"/>
                </a:solidFill>
                <a:latin typeface="Comic Sans MS" pitchFamily="66" charset="0"/>
              </a:rPr>
              <a:t>A volcano is a mountain that opens downward to a pool of molten rock below the surface of the earth. </a:t>
            </a:r>
            <a:r>
              <a:rPr lang="en-GB" sz="1800" dirty="0" smtClean="0">
                <a:latin typeface="Comic Sans MS" pitchFamily="66" charset="0"/>
              </a:rPr>
              <a:t>When pressure builds up, eruptions occur. Gases and rock shoot up through the opening and spill over or fill the air with lava fragments. </a:t>
            </a:r>
          </a:p>
          <a:p>
            <a:pPr>
              <a:buNone/>
            </a:pPr>
            <a:endParaRPr lang="en-GB" sz="1800" dirty="0">
              <a:latin typeface="Comic Sans MS" pitchFamily="66" charset="0"/>
            </a:endParaRPr>
          </a:p>
          <a:p>
            <a:pPr>
              <a:buNone/>
            </a:pPr>
            <a:r>
              <a:rPr lang="en-US" sz="1800" dirty="0" smtClean="0">
                <a:solidFill>
                  <a:schemeClr val="tx1"/>
                </a:solidFill>
                <a:latin typeface="Comic Sans MS" pitchFamily="66" charset="0"/>
              </a:rPr>
              <a:t>     Deep in the earth it is very hot.   It is so hot that rocks melt.   The melted rock is called magma.   The magma is lighter than the rocks around it so it rises.   Sometimes it finds a crack or hole in the earth’s crust and bursts through.   This is how a volcano begins.   </a:t>
            </a:r>
          </a:p>
          <a:p>
            <a:pPr>
              <a:buNone/>
            </a:pPr>
            <a:r>
              <a:rPr lang="en-GB" sz="1800" dirty="0" smtClean="0">
                <a:latin typeface="Comic Sans MS" pitchFamily="66" charset="0"/>
              </a:rPr>
              <a:t>    </a:t>
            </a:r>
          </a:p>
          <a:p>
            <a:pPr>
              <a:buNone/>
            </a:pPr>
            <a:endParaRPr lang="en-GB" dirty="0"/>
          </a:p>
        </p:txBody>
      </p:sp>
      <p:pic>
        <p:nvPicPr>
          <p:cNvPr id="6" name="Picture 5" descr="C:\WINDOWS\Desktop\valcano.jpg"/>
          <p:cNvPicPr>
            <a:picLocks noChangeAspect="1" noChangeArrowheads="1"/>
          </p:cNvPicPr>
          <p:nvPr/>
        </p:nvPicPr>
        <p:blipFill>
          <a:blip r:embed="rId3" cstate="print"/>
          <a:srcRect/>
          <a:stretch>
            <a:fillRect/>
          </a:stretch>
        </p:blipFill>
        <p:spPr bwMode="auto">
          <a:xfrm>
            <a:off x="4788024" y="260648"/>
            <a:ext cx="4029566" cy="4927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ounded Rectangle 6"/>
          <p:cNvSpPr/>
          <p:nvPr/>
        </p:nvSpPr>
        <p:spPr>
          <a:xfrm>
            <a:off x="251520" y="5445224"/>
            <a:ext cx="8712968" cy="120543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lnSpc>
                <a:spcPct val="90000"/>
              </a:lnSpc>
              <a:buFontTx/>
              <a:buNone/>
            </a:pPr>
            <a:r>
              <a:rPr lang="en-GB" dirty="0">
                <a:latin typeface="Comic Sans MS" pitchFamily="66" charset="0"/>
              </a:rPr>
              <a:t>Eruptions can cause lateral blasts, lava flows, hot ash flows, mudslides, avalanches, falling ash and floods. Volcano eruptions have been known to knock down entire forests. An erupting volcano can trigger tsunamis, flash floods, earthquakes, mudflows and rock falls.</a:t>
            </a:r>
            <a:endParaRPr lang="en-US" dirty="0">
              <a:solidFill>
                <a:schemeClr val="tx1"/>
              </a:solidFill>
              <a:latin typeface="Comic Sans MS" pitchFamily="66"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712968" cy="504056"/>
          </a:xfrm>
        </p:spPr>
        <p:style>
          <a:lnRef idx="2">
            <a:schemeClr val="dk1"/>
          </a:lnRef>
          <a:fillRef idx="1">
            <a:schemeClr val="lt1"/>
          </a:fillRef>
          <a:effectRef idx="0">
            <a:schemeClr val="dk1"/>
          </a:effectRef>
          <a:fontRef idx="minor">
            <a:schemeClr val="dk1"/>
          </a:fontRef>
        </p:style>
        <p:txBody>
          <a:bodyPr>
            <a:normAutofit fontScale="90000"/>
          </a:bodyPr>
          <a:lstStyle/>
          <a:p>
            <a:r>
              <a:rPr lang="en-GB" dirty="0" smtClean="0">
                <a:latin typeface="Comic Sans MS" pitchFamily="66" charset="0"/>
              </a:rPr>
              <a:t>What causes volcanoes to erupt?</a:t>
            </a:r>
            <a:endParaRPr lang="en-GB" dirty="0">
              <a:latin typeface="Comic Sans MS" pitchFamily="66" charset="0"/>
            </a:endParaRPr>
          </a:p>
        </p:txBody>
      </p:sp>
      <p:sp>
        <p:nvSpPr>
          <p:cNvPr id="4" name="Content Placeholder 3"/>
          <p:cNvSpPr>
            <a:spLocks noGrp="1"/>
          </p:cNvSpPr>
          <p:nvPr>
            <p:ph sz="half" idx="2"/>
          </p:nvPr>
        </p:nvSpPr>
        <p:spPr>
          <a:xfrm>
            <a:off x="251520" y="836712"/>
            <a:ext cx="8712968" cy="1728192"/>
          </a:xfrm>
        </p:spPr>
        <p:style>
          <a:lnRef idx="2">
            <a:schemeClr val="dk1"/>
          </a:lnRef>
          <a:fillRef idx="1">
            <a:schemeClr val="lt1"/>
          </a:fillRef>
          <a:effectRef idx="0">
            <a:schemeClr val="dk1"/>
          </a:effectRef>
          <a:fontRef idx="minor">
            <a:schemeClr val="dk1"/>
          </a:fontRef>
        </p:style>
        <p:txBody>
          <a:bodyPr>
            <a:noAutofit/>
          </a:bodyPr>
          <a:lstStyle/>
          <a:p>
            <a:r>
              <a:rPr lang="en-GB" sz="2000" dirty="0" smtClean="0">
                <a:latin typeface="Comic Sans MS" pitchFamily="66" charset="0"/>
              </a:rPr>
              <a:t>The Earth's crust is made up of huge slabs called </a:t>
            </a:r>
            <a:r>
              <a:rPr lang="en-GB" sz="2000" b="1" dirty="0" smtClean="0">
                <a:latin typeface="Comic Sans MS" pitchFamily="66" charset="0"/>
              </a:rPr>
              <a:t>plates</a:t>
            </a:r>
            <a:r>
              <a:rPr lang="en-GB" sz="2000" dirty="0" smtClean="0">
                <a:latin typeface="Comic Sans MS" pitchFamily="66" charset="0"/>
              </a:rPr>
              <a:t>, which fit together like a jigsaw puzzle. These plates sometimes move.</a:t>
            </a:r>
          </a:p>
          <a:p>
            <a:r>
              <a:rPr lang="en-GB" sz="2000" dirty="0" smtClean="0">
                <a:solidFill>
                  <a:schemeClr val="accent1"/>
                </a:solidFill>
                <a:latin typeface="Comic Sans MS" pitchFamily="66" charset="0"/>
              </a:rPr>
              <a:t>The friction causes earthquakes and volcanic eruptions near the edges of the plates.</a:t>
            </a:r>
            <a:r>
              <a:rPr lang="en-GB" sz="2000" dirty="0" smtClean="0">
                <a:latin typeface="Comic Sans MS" pitchFamily="66" charset="0"/>
              </a:rPr>
              <a:t> The theory that explains this process is called plate tectonics.</a:t>
            </a:r>
          </a:p>
          <a:p>
            <a:pPr>
              <a:buNone/>
            </a:pPr>
            <a:r>
              <a:rPr lang="en-GB" dirty="0" smtClean="0">
                <a:latin typeface="Comic Sans MS" pitchFamily="66" charset="0"/>
              </a:rPr>
              <a:t>    </a:t>
            </a:r>
          </a:p>
          <a:p>
            <a:endParaRPr lang="en-GB" dirty="0">
              <a:latin typeface="Comic Sans MS" pitchFamily="66" charset="0"/>
            </a:endParaRPr>
          </a:p>
        </p:txBody>
      </p:sp>
      <p:pic>
        <p:nvPicPr>
          <p:cNvPr id="22530" name="Picture 2" descr="Volcano"/>
          <p:cNvPicPr>
            <a:picLocks noChangeAspect="1" noChangeArrowheads="1"/>
          </p:cNvPicPr>
          <p:nvPr/>
        </p:nvPicPr>
        <p:blipFill>
          <a:blip r:embed="rId2" cstate="print"/>
          <a:srcRect/>
          <a:stretch>
            <a:fillRect/>
          </a:stretch>
        </p:blipFill>
        <p:spPr bwMode="auto">
          <a:xfrm>
            <a:off x="251520" y="2780928"/>
            <a:ext cx="5256584" cy="34369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5724128" y="2780928"/>
            <a:ext cx="3240360" cy="3477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Font typeface="Arial" pitchFamily="34" charset="0"/>
              <a:buChar char="•"/>
            </a:pPr>
            <a:r>
              <a:rPr lang="en-GB" sz="2000" dirty="0">
                <a:latin typeface="Comic Sans MS" pitchFamily="66" charset="0"/>
              </a:rPr>
              <a:t>Between the Earth's crust and the mantle is a substance called </a:t>
            </a:r>
            <a:r>
              <a:rPr lang="en-GB" sz="2000" b="1" dirty="0">
                <a:latin typeface="Comic Sans MS" pitchFamily="66" charset="0"/>
              </a:rPr>
              <a:t>magma</a:t>
            </a:r>
            <a:r>
              <a:rPr lang="en-GB" sz="2000" dirty="0">
                <a:latin typeface="Comic Sans MS" pitchFamily="66" charset="0"/>
              </a:rPr>
              <a:t> which is made of rock and gases.</a:t>
            </a:r>
          </a:p>
          <a:p>
            <a:pPr>
              <a:buFont typeface="Arial" pitchFamily="34" charset="0"/>
              <a:buChar char="•"/>
            </a:pPr>
            <a:r>
              <a:rPr lang="en-GB" sz="2000" dirty="0">
                <a:latin typeface="Comic Sans MS" pitchFamily="66" charset="0"/>
              </a:rPr>
              <a:t>When two plates collide, one section slides on top of the other, the one beneath is pushed down. </a:t>
            </a:r>
            <a:r>
              <a:rPr lang="en-GB" sz="2000" b="1" dirty="0">
                <a:latin typeface="Comic Sans MS" pitchFamily="66" charset="0"/>
              </a:rPr>
              <a:t>Magma</a:t>
            </a:r>
            <a:r>
              <a:rPr lang="en-GB" sz="2000" dirty="0">
                <a:latin typeface="Comic Sans MS" pitchFamily="66" charset="0"/>
              </a:rPr>
              <a:t> is squeezed up between two plates.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GB" b="1" dirty="0" smtClean="0"/>
              <a:t>What are plate tectonics?</a:t>
            </a:r>
            <a:endParaRPr lang="en-GB" dirty="0"/>
          </a:p>
        </p:txBody>
      </p:sp>
      <p:sp>
        <p:nvSpPr>
          <p:cNvPr id="3" name="Content Placeholder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fontScale="85000" lnSpcReduction="20000"/>
          </a:bodyPr>
          <a:lstStyle/>
          <a:p>
            <a:pPr marL="0" indent="0">
              <a:buNone/>
            </a:pPr>
            <a:r>
              <a:rPr lang="en-GB" dirty="0" smtClean="0"/>
              <a:t/>
            </a:r>
            <a:br>
              <a:rPr lang="en-GB" dirty="0" smtClean="0"/>
            </a:br>
            <a:r>
              <a:rPr lang="en-GB" dirty="0" smtClean="0"/>
              <a:t>The theory of plate tectonics is a interesting story of continents drifting from place to place breaking apart, colliding, and grinding against each other. The plate tectonic theory is supported by a wide range of evidence that considers the earth's crust and upper mantle to be composed of several large, thin, relatively rigid plates that move relative to one another. The plates are all moving in different directions and at different speeds. Sometimes the plates crash together, pull apart or sideswipe each other. When this happens, it commonly results in earthquakes.</a:t>
            </a:r>
            <a:endParaRPr lang="en-GB"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754</TotalTime>
  <Words>1140</Words>
  <Application>Microsoft Office PowerPoint</Application>
  <PresentationFormat>On-screen Show (4:3)</PresentationFormat>
  <Paragraphs>104</Paragraphs>
  <Slides>25</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Comic Sans MS</vt:lpstr>
      <vt:lpstr>Verdana</vt:lpstr>
      <vt:lpstr>Office Theme</vt:lpstr>
      <vt:lpstr>PowerPoint Presentation</vt:lpstr>
      <vt:lpstr>PowerPoint Presentation</vt:lpstr>
      <vt:lpstr>Video Reference for Bibliography</vt:lpstr>
      <vt:lpstr>What will you find out?</vt:lpstr>
      <vt:lpstr>PowerPoint Presentation</vt:lpstr>
      <vt:lpstr>What is a volcano?</vt:lpstr>
      <vt:lpstr>PowerPoint Presentation</vt:lpstr>
      <vt:lpstr>What causes volcanoes to erupt?</vt:lpstr>
      <vt:lpstr>What are plate tectonics?</vt:lpstr>
      <vt:lpstr>PowerPoint Presentation</vt:lpstr>
      <vt:lpstr>PowerPoint Presentation</vt:lpstr>
      <vt:lpstr>Effect of Volcanoes on people and the environment</vt:lpstr>
      <vt:lpstr>Types of Volcanoes and the Shapes of Volcanoes </vt:lpstr>
      <vt:lpstr>How many different shapes of volcano are there?</vt:lpstr>
      <vt:lpstr>PowerPoint Presentation</vt:lpstr>
      <vt:lpstr>Shield Volcano - flat</vt:lpstr>
      <vt:lpstr>Composite Volcano - tall and thin</vt:lpstr>
      <vt:lpstr>Cinder cones</vt:lpstr>
      <vt:lpstr>Lava domes</vt:lpstr>
      <vt:lpstr>What is the Ring of Fire?</vt:lpstr>
      <vt:lpstr>Pompeii (79AD)</vt:lpstr>
      <vt:lpstr>Pompeii (79AD)</vt:lpstr>
      <vt:lpstr>Pompeii (79AD)</vt:lpstr>
      <vt:lpstr>Further information about volcanoes</vt:lpstr>
      <vt:lpstr>Reference for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Disasters</dc:title>
  <dc:creator>Jessie</dc:creator>
  <cp:lastModifiedBy>Rebecca Donavon</cp:lastModifiedBy>
  <cp:revision>93</cp:revision>
  <dcterms:created xsi:type="dcterms:W3CDTF">2012-02-18T09:14:18Z</dcterms:created>
  <dcterms:modified xsi:type="dcterms:W3CDTF">2017-08-13T10:57:09Z</dcterms:modified>
</cp:coreProperties>
</file>